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4"/>
  </p:notesMasterIdLst>
  <p:sldIdLst>
    <p:sldId id="288" r:id="rId2"/>
    <p:sldId id="258" r:id="rId3"/>
    <p:sldId id="267" r:id="rId4"/>
    <p:sldId id="260" r:id="rId5"/>
    <p:sldId id="261" r:id="rId6"/>
    <p:sldId id="263" r:id="rId7"/>
    <p:sldId id="264" r:id="rId8"/>
    <p:sldId id="266" r:id="rId9"/>
    <p:sldId id="332" r:id="rId10"/>
    <p:sldId id="333" r:id="rId11"/>
    <p:sldId id="281" r:id="rId12"/>
    <p:sldId id="268" r:id="rId13"/>
    <p:sldId id="271" r:id="rId14"/>
    <p:sldId id="269" r:id="rId15"/>
    <p:sldId id="334" r:id="rId16"/>
    <p:sldId id="272" r:id="rId17"/>
    <p:sldId id="335" r:id="rId18"/>
    <p:sldId id="360" r:id="rId19"/>
    <p:sldId id="355" r:id="rId20"/>
    <p:sldId id="357" r:id="rId21"/>
    <p:sldId id="356" r:id="rId22"/>
    <p:sldId id="359" r:id="rId23"/>
    <p:sldId id="336" r:id="rId24"/>
    <p:sldId id="277" r:id="rId25"/>
    <p:sldId id="337" r:id="rId26"/>
    <p:sldId id="338" r:id="rId27"/>
    <p:sldId id="339" r:id="rId28"/>
    <p:sldId id="340" r:id="rId29"/>
    <p:sldId id="342" r:id="rId30"/>
    <p:sldId id="341" r:id="rId31"/>
    <p:sldId id="345" r:id="rId32"/>
    <p:sldId id="344" r:id="rId33"/>
    <p:sldId id="343" r:id="rId34"/>
    <p:sldId id="347" r:id="rId35"/>
    <p:sldId id="346" r:id="rId36"/>
    <p:sldId id="350" r:id="rId37"/>
    <p:sldId id="349" r:id="rId38"/>
    <p:sldId id="348" r:id="rId39"/>
    <p:sldId id="352" r:id="rId40"/>
    <p:sldId id="351" r:id="rId41"/>
    <p:sldId id="354" r:id="rId42"/>
    <p:sldId id="361"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Titillium Web" panose="00000500000000000000" pitchFamily="2" charset="0"/>
      <p:regular r:id="rId49"/>
      <p:bold r:id="rId50"/>
      <p:italic r:id="rId51"/>
      <p:boldItalic r:id="rId52"/>
    </p:embeddedFont>
    <p:embeddedFont>
      <p:font typeface="Titillium Web ExtraLight" panose="000003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2A9A22D7-D398-4BC5-B6D4-28EE865294D0}">
          <p14:sldIdLst>
            <p14:sldId id="288"/>
            <p14:sldId id="258"/>
            <p14:sldId id="267"/>
            <p14:sldId id="260"/>
            <p14:sldId id="261"/>
            <p14:sldId id="263"/>
            <p14:sldId id="264"/>
            <p14:sldId id="266"/>
            <p14:sldId id="332"/>
            <p14:sldId id="333"/>
            <p14:sldId id="281"/>
            <p14:sldId id="268"/>
            <p14:sldId id="271"/>
            <p14:sldId id="269"/>
            <p14:sldId id="334"/>
            <p14:sldId id="272"/>
            <p14:sldId id="335"/>
            <p14:sldId id="360"/>
            <p14:sldId id="355"/>
            <p14:sldId id="357"/>
            <p14:sldId id="356"/>
            <p14:sldId id="359"/>
            <p14:sldId id="336"/>
            <p14:sldId id="277"/>
            <p14:sldId id="337"/>
            <p14:sldId id="338"/>
            <p14:sldId id="339"/>
            <p14:sldId id="340"/>
            <p14:sldId id="342"/>
            <p14:sldId id="341"/>
            <p14:sldId id="345"/>
            <p14:sldId id="344"/>
            <p14:sldId id="343"/>
            <p14:sldId id="347"/>
            <p14:sldId id="346"/>
            <p14:sldId id="350"/>
            <p14:sldId id="349"/>
            <p14:sldId id="348"/>
            <p14:sldId id="352"/>
            <p14:sldId id="351"/>
            <p14:sldId id="354"/>
            <p14:sldId id="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EB44B9-4524-4C0D-8AF8-5427DF5A4584}">
  <a:tblStyle styleId="{65EB44B9-4524-4C0D-8AF8-5427DF5A458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6F2201-81D1-4D0E-8F2B-302A704BEF2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57" autoAdjust="0"/>
  </p:normalViewPr>
  <p:slideViewPr>
    <p:cSldViewPr snapToGrid="0">
      <p:cViewPr varScale="1">
        <p:scale>
          <a:sx n="109" d="100"/>
          <a:sy n="109" d="100"/>
        </p:scale>
        <p:origin x="7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1ACCD-A5FF-422C-B952-10477ED7A381}" type="doc">
      <dgm:prSet loTypeId="urn:microsoft.com/office/officeart/2005/8/layout/process1" loCatId="process" qsTypeId="urn:microsoft.com/office/officeart/2005/8/quickstyle/simple1" qsCatId="simple" csTypeId="urn:microsoft.com/office/officeart/2005/8/colors/accent1_2" csCatId="accent1" phldr="0"/>
      <dgm:spPr/>
    </dgm:pt>
    <dgm:pt modelId="{177D0744-D6AA-4477-A914-DD4DB2903204}" type="pres">
      <dgm:prSet presAssocID="{E8E1ACCD-A5FF-422C-B952-10477ED7A381}" presName="Name0" presStyleCnt="0">
        <dgm:presLayoutVars>
          <dgm:dir/>
          <dgm:resizeHandles val="exact"/>
        </dgm:presLayoutVars>
      </dgm:prSet>
      <dgm:spPr/>
    </dgm:pt>
  </dgm:ptLst>
  <dgm:cxnLst>
    <dgm:cxn modelId="{3D25A4BD-BA88-45FC-9680-0CD481D22F99}" type="presOf" srcId="{E8E1ACCD-A5FF-422C-B952-10477ED7A381}" destId="{177D0744-D6AA-4477-A914-DD4DB2903204}"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e10566ab4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e10566ab4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55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e10566ab4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e10566ab4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e10566ab4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e10566ab4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449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765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e10566ab4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e10566ab4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866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e10566ab4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e10566ab4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712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639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638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178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252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45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65573"/>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Google Shape;116;p3"/>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800"/>
              <a:buNone/>
              <a:defRPr sz="1800">
                <a:solidFill>
                  <a:schemeClr val="accent2"/>
                </a:solidFill>
              </a:defRPr>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5"/>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29" name="Google Shape;329;p5"/>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6"/>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5"/>
        <p:cNvGrpSpPr/>
        <p:nvPr/>
      </p:nvGrpSpPr>
      <p:grpSpPr>
        <a:xfrm>
          <a:off x="0" y="0"/>
          <a:ext cx="0" cy="0"/>
          <a:chOff x="0" y="0"/>
          <a:chExt cx="0" cy="0"/>
        </a:xfrm>
      </p:grpSpPr>
      <p:sp>
        <p:nvSpPr>
          <p:cNvPr id="336" name="Google Shape;336;p7"/>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7"/>
          <p:cNvGrpSpPr/>
          <p:nvPr/>
        </p:nvGrpSpPr>
        <p:grpSpPr>
          <a:xfrm>
            <a:off x="28550" y="3850565"/>
            <a:ext cx="9094048" cy="1293104"/>
            <a:chOff x="28544" y="3514688"/>
            <a:chExt cx="9094048" cy="1628800"/>
          </a:xfrm>
        </p:grpSpPr>
        <p:sp>
          <p:nvSpPr>
            <p:cNvPr id="338" name="Google Shape;338;p7"/>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7"/>
          <p:cNvGrpSpPr/>
          <p:nvPr/>
        </p:nvGrpSpPr>
        <p:grpSpPr>
          <a:xfrm>
            <a:off x="28550" y="4360998"/>
            <a:ext cx="9094048" cy="782671"/>
            <a:chOff x="28544" y="4157632"/>
            <a:chExt cx="9094048" cy="985856"/>
          </a:xfrm>
        </p:grpSpPr>
        <p:sp>
          <p:nvSpPr>
            <p:cNvPr id="372" name="Google Shape;372;p7"/>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7"/>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0" name="Google Shape;440;p7"/>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1" name="Google Shape;441;p7"/>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Google Shape;442;p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3"/>
        <p:cNvGrpSpPr/>
        <p:nvPr/>
      </p:nvGrpSpPr>
      <p:grpSpPr>
        <a:xfrm>
          <a:off x="0" y="0"/>
          <a:ext cx="0" cy="0"/>
          <a:chOff x="0" y="0"/>
          <a:chExt cx="0" cy="0"/>
        </a:xfrm>
      </p:grpSpPr>
      <p:sp>
        <p:nvSpPr>
          <p:cNvPr id="444" name="Google Shape;444;p8"/>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8"/>
          <p:cNvGrpSpPr/>
          <p:nvPr/>
        </p:nvGrpSpPr>
        <p:grpSpPr>
          <a:xfrm>
            <a:off x="28550" y="3850565"/>
            <a:ext cx="9094048" cy="1293104"/>
            <a:chOff x="28544" y="3514688"/>
            <a:chExt cx="9094048" cy="1628800"/>
          </a:xfrm>
        </p:grpSpPr>
        <p:sp>
          <p:nvSpPr>
            <p:cNvPr id="446" name="Google Shape;446;p8"/>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8"/>
          <p:cNvGrpSpPr/>
          <p:nvPr/>
        </p:nvGrpSpPr>
        <p:grpSpPr>
          <a:xfrm>
            <a:off x="28550" y="4360998"/>
            <a:ext cx="9094048" cy="782671"/>
            <a:chOff x="28544" y="4157632"/>
            <a:chExt cx="9094048" cy="985856"/>
          </a:xfrm>
        </p:grpSpPr>
        <p:sp>
          <p:nvSpPr>
            <p:cNvPr id="480" name="Google Shape;480;p8"/>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8"/>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8" name="Google Shape;548;p8"/>
          <p:cNvSpPr txBox="1">
            <a:spLocks noGrp="1"/>
          </p:cNvSpPr>
          <p:nvPr>
            <p:ph type="body" idx="1"/>
          </p:nvPr>
        </p:nvSpPr>
        <p:spPr>
          <a:xfrm>
            <a:off x="739675"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49" name="Google Shape;549;p8"/>
          <p:cNvSpPr txBox="1">
            <a:spLocks noGrp="1"/>
          </p:cNvSpPr>
          <p:nvPr>
            <p:ph type="body" idx="2"/>
          </p:nvPr>
        </p:nvSpPr>
        <p:spPr>
          <a:xfrm>
            <a:off x="3344038"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0" name="Google Shape;550;p8"/>
          <p:cNvSpPr txBox="1">
            <a:spLocks noGrp="1"/>
          </p:cNvSpPr>
          <p:nvPr>
            <p:ph type="body" idx="3"/>
          </p:nvPr>
        </p:nvSpPr>
        <p:spPr>
          <a:xfrm>
            <a:off x="5948402" y="1235873"/>
            <a:ext cx="2477400" cy="2818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1" name="Google Shape;551;p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2"/>
        <p:cNvGrpSpPr/>
        <p:nvPr/>
      </p:nvGrpSpPr>
      <p:grpSpPr>
        <a:xfrm>
          <a:off x="0" y="0"/>
          <a:ext cx="0" cy="0"/>
          <a:chOff x="0" y="0"/>
          <a:chExt cx="0" cy="0"/>
        </a:xfrm>
      </p:grpSpPr>
      <p:sp>
        <p:nvSpPr>
          <p:cNvPr id="553" name="Google Shape;553;p9"/>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9"/>
          <p:cNvGrpSpPr/>
          <p:nvPr/>
        </p:nvGrpSpPr>
        <p:grpSpPr>
          <a:xfrm>
            <a:off x="28550" y="3850565"/>
            <a:ext cx="9094048" cy="1293104"/>
            <a:chOff x="28544" y="3514688"/>
            <a:chExt cx="9094048" cy="1628800"/>
          </a:xfrm>
        </p:grpSpPr>
        <p:sp>
          <p:nvSpPr>
            <p:cNvPr id="555" name="Google Shape;555;p9"/>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9"/>
          <p:cNvGrpSpPr/>
          <p:nvPr/>
        </p:nvGrpSpPr>
        <p:grpSpPr>
          <a:xfrm>
            <a:off x="28550" y="4360998"/>
            <a:ext cx="9094048" cy="782671"/>
            <a:chOff x="28544" y="4157632"/>
            <a:chExt cx="9094048" cy="985856"/>
          </a:xfrm>
        </p:grpSpPr>
        <p:sp>
          <p:nvSpPr>
            <p:cNvPr id="589" name="Google Shape;589;p9"/>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9"/>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9"/>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9"/>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57" name="Google Shape;657;p9"/>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no graph">
  <p:cSld name="TITLE_ONLY_1">
    <p:spTree>
      <p:nvGrpSpPr>
        <p:cNvPr id="1" name="Shape 658"/>
        <p:cNvGrpSpPr/>
        <p:nvPr/>
      </p:nvGrpSpPr>
      <p:grpSpPr>
        <a:xfrm>
          <a:off x="0" y="0"/>
          <a:ext cx="0" cy="0"/>
          <a:chOff x="0" y="0"/>
          <a:chExt cx="0" cy="0"/>
        </a:xfrm>
      </p:grpSpPr>
      <p:sp>
        <p:nvSpPr>
          <p:cNvPr id="659" name="Google Shape;659;p10"/>
          <p:cNvSpPr/>
          <p:nvPr/>
        </p:nvSpPr>
        <p:spPr>
          <a:xfrm>
            <a:off x="-25" y="-11875"/>
            <a:ext cx="9144000" cy="8232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1" name="Google Shape;661;p1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with frame">
  <p:cSld name="BLANK_1">
    <p:spTree>
      <p:nvGrpSpPr>
        <p:cNvPr id="1" name="Shape 772"/>
        <p:cNvGrpSpPr/>
        <p:nvPr/>
      </p:nvGrpSpPr>
      <p:grpSpPr>
        <a:xfrm>
          <a:off x="0" y="0"/>
          <a:ext cx="0" cy="0"/>
          <a:chOff x="0" y="0"/>
          <a:chExt cx="0" cy="0"/>
        </a:xfrm>
      </p:grpSpPr>
      <p:sp>
        <p:nvSpPr>
          <p:cNvPr id="773" name="Google Shape;773;p14"/>
          <p:cNvSpPr/>
          <p:nvPr/>
        </p:nvSpPr>
        <p:spPr>
          <a:xfrm>
            <a:off x="-175" y="0"/>
            <a:ext cx="9144000" cy="5143500"/>
          </a:xfrm>
          <a:prstGeom prst="frame">
            <a:avLst>
              <a:gd name="adj1" fmla="val 5397"/>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1pPr>
            <a:lvl2pPr lvl="1">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2pPr>
            <a:lvl3pPr lvl="2">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3pPr>
            <a:lvl4pPr lvl="3">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4pPr>
            <a:lvl5pPr lvl="4">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5pPr>
            <a:lvl6pPr lvl="5">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6pPr>
            <a:lvl7pPr lvl="6">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7pPr>
            <a:lvl8pPr lvl="7">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8pPr>
            <a:lvl9pPr lvl="8">
              <a:spcBef>
                <a:spcPts val="0"/>
              </a:spcBef>
              <a:spcAft>
                <a:spcPts val="0"/>
              </a:spcAft>
              <a:buClr>
                <a:schemeClr val="lt1"/>
              </a:buClr>
              <a:buSzPts val="3000"/>
              <a:buFont typeface="Titillium Web ExtraLight"/>
              <a:buNone/>
              <a:defRPr sz="3000">
                <a:solidFill>
                  <a:schemeClr val="lt1"/>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8"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ieuhau.com/wordpress-la-gi/"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apachefriends.org/index.html"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tm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7"/>
          <p:cNvSpPr txBox="1">
            <a:spLocks noGrp="1"/>
          </p:cNvSpPr>
          <p:nvPr>
            <p:ph type="title"/>
          </p:nvPr>
        </p:nvSpPr>
        <p:spPr>
          <a:xfrm>
            <a:off x="729000" y="262025"/>
            <a:ext cx="7686000" cy="857400"/>
          </a:xfrm>
          <a:prstGeom prst="rect">
            <a:avLst/>
          </a:prstGeom>
          <a:effectLst>
            <a:outerShdw blurRad="50800" dist="38100" dir="18900000" algn="bl"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chemeClr val="accent3">
                    <a:lumMod val="40000"/>
                    <a:lumOff val="60000"/>
                  </a:schemeClr>
                </a:solidFill>
                <a:latin typeface="Times New Roman" panose="02020603050405020304" pitchFamily="18" charset="0"/>
                <a:ea typeface="Tahoma" panose="020B0604030504040204" pitchFamily="34" charset="0"/>
                <a:cs typeface="Times New Roman" panose="02020603050405020304" pitchFamily="18" charset="0"/>
              </a:rPr>
              <a:t>Nhóm thuyết trình</a:t>
            </a:r>
            <a:endParaRPr b="1">
              <a:solidFill>
                <a:schemeClr val="accent3">
                  <a:lumMod val="40000"/>
                  <a:lumOff val="6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234" name="Google Shape;1234;p4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a:t>
            </a:fld>
            <a:endParaRPr>
              <a:latin typeface="Times New Roman" panose="02020603050405020304" pitchFamily="18" charset="0"/>
              <a:cs typeface="Times New Roman" panose="02020603050405020304" pitchFamily="18" charset="0"/>
            </a:endParaRPr>
          </a:p>
        </p:txBody>
      </p:sp>
      <p:pic>
        <p:nvPicPr>
          <p:cNvPr id="1235" name="Google Shape;1235;p47"/>
          <p:cNvPicPr preferRelativeResize="0"/>
          <p:nvPr/>
        </p:nvPicPr>
        <p:blipFill>
          <a:blip r:embed="rId3"/>
          <a:srcRect l="9459" r="9459"/>
          <a:stretch/>
        </p:blipFill>
        <p:spPr>
          <a:xfrm>
            <a:off x="855300" y="1358961"/>
            <a:ext cx="1489200" cy="1489200"/>
          </a:xfrm>
          <a:prstGeom prst="ellipse">
            <a:avLst/>
          </a:prstGeom>
          <a:noFill/>
          <a:ln>
            <a:noFill/>
          </a:ln>
          <a:effectLst>
            <a:outerShdw blurRad="76200" dir="18900000" sy="23000" kx="-1200000" algn="bl" rotWithShape="0">
              <a:prstClr val="black">
                <a:alpha val="20000"/>
              </a:prstClr>
            </a:outerShdw>
          </a:effectLst>
        </p:spPr>
      </p:pic>
      <p:sp>
        <p:nvSpPr>
          <p:cNvPr id="1236" name="Google Shape;1236;p47"/>
          <p:cNvSpPr txBox="1"/>
          <p:nvPr/>
        </p:nvSpPr>
        <p:spPr>
          <a:xfrm>
            <a:off x="490163" y="3048319"/>
            <a:ext cx="2219473" cy="734100"/>
          </a:xfrm>
          <a:prstGeom prst="rect">
            <a:avLst/>
          </a:prstGeom>
          <a:noFill/>
          <a:ln>
            <a:noFill/>
          </a:ln>
          <a:effectLst>
            <a:outerShdw blurRad="50800" dist="38100" dir="18900000" algn="bl" rotWithShape="0">
              <a:prstClr val="black">
                <a:alpha val="40000"/>
              </a:prstClr>
            </a:outerShdw>
          </a:effectLst>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lt1"/>
                </a:solidFill>
                <a:latin typeface="Times New Roman" panose="02020603050405020304" pitchFamily="18" charset="0"/>
                <a:ea typeface="Titillium Web"/>
                <a:cs typeface="Times New Roman" panose="02020603050405020304" pitchFamily="18" charset="0"/>
                <a:sym typeface="Titillium Web"/>
              </a:rPr>
              <a:t>Nguyễn Đỗ Việt Hoàng</a:t>
            </a:r>
            <a:br>
              <a:rPr lang="en" dirty="0">
                <a:solidFill>
                  <a:schemeClr val="lt1"/>
                </a:solidFill>
                <a:latin typeface="Times New Roman" panose="02020603050405020304" pitchFamily="18" charset="0"/>
                <a:ea typeface="Titillium Web"/>
                <a:cs typeface="Times New Roman" panose="02020603050405020304" pitchFamily="18" charset="0"/>
                <a:sym typeface="Titillium Web"/>
              </a:rPr>
            </a:br>
            <a:r>
              <a:rPr lang="en" sz="1600" dirty="0">
                <a:solidFill>
                  <a:schemeClr val="lt1"/>
                </a:solidFill>
                <a:latin typeface="Times New Roman" panose="02020603050405020304" pitchFamily="18" charset="0"/>
                <a:ea typeface="Titillium Web"/>
                <a:cs typeface="Times New Roman" panose="02020603050405020304" pitchFamily="18" charset="0"/>
                <a:sym typeface="Titillium Web"/>
              </a:rPr>
              <a:t>wordpress</a:t>
            </a:r>
            <a:endParaRPr sz="1600" dirty="0">
              <a:solidFill>
                <a:schemeClr val="lt1"/>
              </a:solidFill>
              <a:latin typeface="Times New Roman" panose="02020603050405020304" pitchFamily="18" charset="0"/>
              <a:ea typeface="Titillium Web"/>
              <a:cs typeface="Times New Roman" panose="02020603050405020304" pitchFamily="18" charset="0"/>
              <a:sym typeface="Titillium Web"/>
            </a:endParaRPr>
          </a:p>
          <a:p>
            <a:pPr marL="0" lvl="0" indent="0" algn="ctr" rtl="0">
              <a:spcBef>
                <a:spcPts val="400"/>
              </a:spcBef>
              <a:spcAft>
                <a:spcPts val="400"/>
              </a:spcAft>
              <a:buNone/>
            </a:pP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Tổng</a:t>
            </a:r>
            <a:r>
              <a:rPr lang="en-US" sz="1600" dirty="0">
                <a:solidFill>
                  <a:schemeClr val="lt1"/>
                </a:solidFill>
                <a:latin typeface="Times New Roman" panose="02020603050405020304" pitchFamily="18" charset="0"/>
                <a:ea typeface="Titillium Web"/>
                <a:cs typeface="Times New Roman" panose="02020603050405020304" pitchFamily="18" charset="0"/>
                <a:sym typeface="Titillium Web"/>
              </a:rPr>
              <a:t> </a:t>
            </a: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quan</a:t>
            </a:r>
            <a:r>
              <a:rPr lang="en-US" sz="1600" dirty="0">
                <a:solidFill>
                  <a:schemeClr val="lt1"/>
                </a:solidFill>
                <a:latin typeface="Times New Roman" panose="02020603050405020304" pitchFamily="18" charset="0"/>
                <a:ea typeface="Titillium Web"/>
                <a:cs typeface="Times New Roman" panose="02020603050405020304" pitchFamily="18" charset="0"/>
                <a:sym typeface="Titillium Web"/>
              </a:rPr>
              <a:t> </a:t>
            </a: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về</a:t>
            </a:r>
            <a:r>
              <a:rPr lang="en-US" sz="1600" dirty="0">
                <a:solidFill>
                  <a:schemeClr val="lt1"/>
                </a:solidFill>
                <a:latin typeface="Times New Roman" panose="02020603050405020304" pitchFamily="18" charset="0"/>
                <a:ea typeface="Titillium Web"/>
                <a:cs typeface="Times New Roman" panose="02020603050405020304" pitchFamily="18" charset="0"/>
                <a:sym typeface="Titillium Web"/>
              </a:rPr>
              <a:t> </a:t>
            </a: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wordpress</a:t>
            </a:r>
            <a:endParaRPr sz="1600" dirty="0">
              <a:solidFill>
                <a:schemeClr val="lt1"/>
              </a:solidFill>
              <a:latin typeface="Times New Roman" panose="02020603050405020304" pitchFamily="18" charset="0"/>
              <a:ea typeface="Titillium Web"/>
              <a:cs typeface="Times New Roman" panose="02020603050405020304" pitchFamily="18" charset="0"/>
              <a:sym typeface="Titillium Web"/>
            </a:endParaRPr>
          </a:p>
        </p:txBody>
      </p:sp>
      <p:pic>
        <p:nvPicPr>
          <p:cNvPr id="1237" name="Google Shape;1237;p47"/>
          <p:cNvPicPr preferRelativeResize="0"/>
          <p:nvPr/>
        </p:nvPicPr>
        <p:blipFill>
          <a:blip r:embed="rId4"/>
          <a:srcRect l="10440" r="10440"/>
          <a:stretch/>
        </p:blipFill>
        <p:spPr>
          <a:xfrm>
            <a:off x="3901825" y="1358961"/>
            <a:ext cx="1489200" cy="1489200"/>
          </a:xfrm>
          <a:prstGeom prst="ellipse">
            <a:avLst/>
          </a:prstGeom>
          <a:noFill/>
          <a:ln>
            <a:noFill/>
          </a:ln>
          <a:effectLst>
            <a:outerShdw blurRad="76200" dir="18900000" sy="23000" kx="-1200000" algn="bl" rotWithShape="0">
              <a:prstClr val="black">
                <a:alpha val="20000"/>
              </a:prstClr>
            </a:outerShdw>
          </a:effectLst>
        </p:spPr>
      </p:pic>
      <p:sp>
        <p:nvSpPr>
          <p:cNvPr id="1238" name="Google Shape;1238;p47"/>
          <p:cNvSpPr txBox="1"/>
          <p:nvPr/>
        </p:nvSpPr>
        <p:spPr>
          <a:xfrm>
            <a:off x="3359020" y="3048319"/>
            <a:ext cx="2469502" cy="734100"/>
          </a:xfrm>
          <a:prstGeom prst="rect">
            <a:avLst/>
          </a:prstGeom>
          <a:noFill/>
          <a:ln>
            <a:noFill/>
          </a:ln>
          <a:effectLst>
            <a:outerShdw blurRad="50800" dist="38100" dir="18900000" algn="bl" rotWithShape="0">
              <a:prstClr val="black">
                <a:alpha val="40000"/>
              </a:prstClr>
            </a:outerShdw>
          </a:effectLst>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lt1"/>
                </a:solidFill>
                <a:latin typeface="Times New Roman" panose="02020603050405020304" pitchFamily="18" charset="0"/>
                <a:ea typeface="Titillium Web"/>
                <a:cs typeface="Times New Roman" panose="02020603050405020304" pitchFamily="18" charset="0"/>
                <a:sym typeface="Titillium Web"/>
              </a:rPr>
              <a:t>Đinh Viết Quân</a:t>
            </a:r>
            <a:br>
              <a:rPr lang="en" sz="1600" dirty="0">
                <a:solidFill>
                  <a:schemeClr val="lt1"/>
                </a:solidFill>
                <a:latin typeface="Times New Roman" panose="02020603050405020304" pitchFamily="18" charset="0"/>
                <a:ea typeface="Titillium Web"/>
                <a:cs typeface="Times New Roman" panose="02020603050405020304" pitchFamily="18" charset="0"/>
                <a:sym typeface="Titillium Web"/>
              </a:rPr>
            </a:br>
            <a:r>
              <a:rPr lang="en" sz="1600" dirty="0">
                <a:solidFill>
                  <a:schemeClr val="lt1"/>
                </a:solidFill>
                <a:latin typeface="Times New Roman" panose="02020603050405020304" pitchFamily="18" charset="0"/>
                <a:ea typeface="Titillium Web"/>
                <a:cs typeface="Times New Roman" panose="02020603050405020304" pitchFamily="18" charset="0"/>
                <a:sym typeface="Titillium Web"/>
              </a:rPr>
              <a:t>wordpress</a:t>
            </a:r>
            <a:endParaRPr sz="1600" dirty="0">
              <a:solidFill>
                <a:schemeClr val="lt1"/>
              </a:solidFill>
              <a:latin typeface="Times New Roman" panose="02020603050405020304" pitchFamily="18" charset="0"/>
              <a:ea typeface="Titillium Web"/>
              <a:cs typeface="Times New Roman" panose="02020603050405020304" pitchFamily="18" charset="0"/>
              <a:sym typeface="Titillium Web"/>
            </a:endParaRPr>
          </a:p>
          <a:p>
            <a:pPr algn="ctr">
              <a:spcBef>
                <a:spcPts val="400"/>
              </a:spcBef>
            </a:pPr>
            <a:r>
              <a:rPr lang="vi-VN" sz="1600" dirty="0">
                <a:solidFill>
                  <a:schemeClr val="lt1"/>
                </a:solidFill>
                <a:latin typeface="Times New Roman" panose="02020603050405020304" pitchFamily="18" charset="0"/>
                <a:ea typeface="Titillium Web"/>
                <a:cs typeface="Times New Roman" panose="02020603050405020304" pitchFamily="18" charset="0"/>
                <a:sym typeface="Titillium Web"/>
              </a:rPr>
              <a:t>Những thành tựu, Hướng dẫn cài đặt và sử dụng</a:t>
            </a:r>
          </a:p>
          <a:p>
            <a:pPr marL="0" lvl="0" indent="0" algn="ctr" rtl="0">
              <a:spcBef>
                <a:spcPts val="400"/>
              </a:spcBef>
              <a:spcAft>
                <a:spcPts val="0"/>
              </a:spcAft>
              <a:buNone/>
            </a:pPr>
            <a:endParaRPr lang="en-US" sz="900" dirty="0">
              <a:solidFill>
                <a:schemeClr val="lt1"/>
              </a:solidFill>
              <a:latin typeface="Times New Roman" panose="02020603050405020304" pitchFamily="18" charset="0"/>
              <a:ea typeface="Titillium Web"/>
              <a:cs typeface="Times New Roman" panose="02020603050405020304" pitchFamily="18" charset="0"/>
              <a:sym typeface="Titillium Web"/>
            </a:endParaRPr>
          </a:p>
          <a:p>
            <a:pPr marL="0" lvl="0" indent="0" algn="ctr" rtl="0">
              <a:spcBef>
                <a:spcPts val="400"/>
              </a:spcBef>
              <a:spcAft>
                <a:spcPts val="400"/>
              </a:spcAft>
              <a:buNone/>
            </a:pPr>
            <a:endParaRPr dirty="0">
              <a:solidFill>
                <a:schemeClr val="lt1"/>
              </a:solidFill>
              <a:latin typeface="Times New Roman" panose="02020603050405020304" pitchFamily="18" charset="0"/>
              <a:ea typeface="Titillium Web"/>
              <a:cs typeface="Times New Roman" panose="02020603050405020304" pitchFamily="18" charset="0"/>
              <a:sym typeface="Titillium Web"/>
            </a:endParaRPr>
          </a:p>
        </p:txBody>
      </p:sp>
      <p:pic>
        <p:nvPicPr>
          <p:cNvPr id="1239" name="Google Shape;1239;p47"/>
          <p:cNvPicPr preferRelativeResize="0"/>
          <p:nvPr/>
        </p:nvPicPr>
        <p:blipFill>
          <a:blip r:embed="rId5"/>
          <a:srcRect l="9459" r="9459"/>
          <a:stretch/>
        </p:blipFill>
        <p:spPr>
          <a:xfrm>
            <a:off x="6799500" y="1358961"/>
            <a:ext cx="1489200" cy="1489200"/>
          </a:xfrm>
          <a:prstGeom prst="ellipse">
            <a:avLst/>
          </a:prstGeom>
          <a:noFill/>
          <a:ln>
            <a:noFill/>
          </a:ln>
          <a:effectLst>
            <a:outerShdw blurRad="76200" dir="18900000" sy="23000" kx="-1200000" algn="bl" rotWithShape="0">
              <a:prstClr val="black">
                <a:alpha val="20000"/>
              </a:prstClr>
            </a:outerShdw>
          </a:effectLst>
        </p:spPr>
      </p:pic>
      <p:sp>
        <p:nvSpPr>
          <p:cNvPr id="1240" name="Google Shape;1240;p47"/>
          <p:cNvSpPr txBox="1"/>
          <p:nvPr/>
        </p:nvSpPr>
        <p:spPr>
          <a:xfrm>
            <a:off x="6275014" y="3048319"/>
            <a:ext cx="2538172" cy="734100"/>
          </a:xfrm>
          <a:prstGeom prst="rect">
            <a:avLst/>
          </a:prstGeom>
          <a:noFill/>
          <a:ln>
            <a:noFill/>
          </a:ln>
          <a:effectLst>
            <a:outerShdw blurRad="50800" dist="38100" dir="18900000" algn="bl" rotWithShape="0">
              <a:prstClr val="black">
                <a:alpha val="40000"/>
              </a:prstClr>
            </a:outerShdw>
          </a:effectLst>
        </p:spPr>
        <p:txBody>
          <a:bodyPr spcFirstLastPara="1" wrap="square" lIns="0" tIns="0" rIns="0" bIns="0" anchor="t" anchorCtr="0">
            <a:noAutofit/>
          </a:bodyPr>
          <a:lstStyle/>
          <a:p>
            <a:pPr marL="0" lvl="0" indent="0" algn="ctr" rtl="0">
              <a:spcBef>
                <a:spcPts val="0"/>
              </a:spcBef>
              <a:spcAft>
                <a:spcPts val="0"/>
              </a:spcAft>
              <a:buNone/>
            </a:pPr>
            <a:r>
              <a:rPr lang="en" sz="1600" b="1" dirty="0">
                <a:solidFill>
                  <a:schemeClr val="lt1"/>
                </a:solidFill>
                <a:latin typeface="Times New Roman" panose="02020603050405020304" pitchFamily="18" charset="0"/>
                <a:ea typeface="Titillium Web"/>
                <a:cs typeface="Times New Roman" panose="02020603050405020304" pitchFamily="18" charset="0"/>
                <a:sym typeface="Titillium Web"/>
              </a:rPr>
              <a:t>Phùng Xuân Anh</a:t>
            </a:r>
            <a:br>
              <a:rPr lang="en" sz="1600" dirty="0">
                <a:solidFill>
                  <a:schemeClr val="lt1"/>
                </a:solidFill>
                <a:latin typeface="Times New Roman" panose="02020603050405020304" pitchFamily="18" charset="0"/>
                <a:ea typeface="Titillium Web"/>
                <a:cs typeface="Times New Roman" panose="02020603050405020304" pitchFamily="18" charset="0"/>
                <a:sym typeface="Titillium Web"/>
              </a:rPr>
            </a:br>
            <a:r>
              <a:rPr lang="en" sz="1600" dirty="0">
                <a:solidFill>
                  <a:schemeClr val="lt1"/>
                </a:solidFill>
                <a:latin typeface="Times New Roman" panose="02020603050405020304" pitchFamily="18" charset="0"/>
                <a:ea typeface="Titillium Web"/>
                <a:cs typeface="Times New Roman" panose="02020603050405020304" pitchFamily="18" charset="0"/>
                <a:sym typeface="Titillium Web"/>
              </a:rPr>
              <a:t>wordpress</a:t>
            </a:r>
            <a:endParaRPr sz="1600" dirty="0">
              <a:solidFill>
                <a:schemeClr val="lt1"/>
              </a:solidFill>
              <a:latin typeface="Times New Roman" panose="02020603050405020304" pitchFamily="18" charset="0"/>
              <a:ea typeface="Titillium Web"/>
              <a:cs typeface="Times New Roman" panose="02020603050405020304" pitchFamily="18" charset="0"/>
              <a:sym typeface="Titillium Web"/>
            </a:endParaRPr>
          </a:p>
          <a:p>
            <a:pPr algn="ctr">
              <a:spcBef>
                <a:spcPts val="400"/>
              </a:spcBef>
              <a:spcAft>
                <a:spcPts val="400"/>
              </a:spcAft>
            </a:pP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Lý</a:t>
            </a:r>
            <a:r>
              <a:rPr lang="en-US" sz="1600" dirty="0">
                <a:solidFill>
                  <a:schemeClr val="lt1"/>
                </a:solidFill>
                <a:latin typeface="Times New Roman" panose="02020603050405020304" pitchFamily="18" charset="0"/>
                <a:ea typeface="Titillium Web"/>
                <a:cs typeface="Times New Roman" panose="02020603050405020304" pitchFamily="18" charset="0"/>
                <a:sym typeface="Titillium Web"/>
              </a:rPr>
              <a:t> do </a:t>
            </a: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sử</a:t>
            </a:r>
            <a:r>
              <a:rPr lang="en-US" sz="1600" dirty="0">
                <a:solidFill>
                  <a:schemeClr val="lt1"/>
                </a:solidFill>
                <a:latin typeface="Times New Roman" panose="02020603050405020304" pitchFamily="18" charset="0"/>
                <a:ea typeface="Titillium Web"/>
                <a:cs typeface="Times New Roman" panose="02020603050405020304" pitchFamily="18" charset="0"/>
                <a:sym typeface="Titillium Web"/>
              </a:rPr>
              <a:t> </a:t>
            </a: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dụng</a:t>
            </a:r>
            <a:r>
              <a:rPr lang="en-US" sz="1600" dirty="0">
                <a:solidFill>
                  <a:schemeClr val="lt1"/>
                </a:solidFill>
                <a:latin typeface="Times New Roman" panose="02020603050405020304" pitchFamily="18" charset="0"/>
                <a:ea typeface="Titillium Web"/>
                <a:cs typeface="Times New Roman" panose="02020603050405020304" pitchFamily="18" charset="0"/>
                <a:sym typeface="Titillium Web"/>
              </a:rPr>
              <a:t>, </a:t>
            </a: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ưu</a:t>
            </a:r>
            <a:r>
              <a:rPr lang="en-US" sz="1600" dirty="0">
                <a:solidFill>
                  <a:schemeClr val="lt1"/>
                </a:solidFill>
                <a:latin typeface="Times New Roman" panose="02020603050405020304" pitchFamily="18" charset="0"/>
                <a:ea typeface="Titillium Web"/>
                <a:cs typeface="Times New Roman" panose="02020603050405020304" pitchFamily="18" charset="0"/>
                <a:sym typeface="Titillium Web"/>
              </a:rPr>
              <a:t> </a:t>
            </a: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nhược</a:t>
            </a:r>
            <a:r>
              <a:rPr lang="en-US" sz="1600" dirty="0">
                <a:solidFill>
                  <a:schemeClr val="lt1"/>
                </a:solidFill>
                <a:latin typeface="Times New Roman" panose="02020603050405020304" pitchFamily="18" charset="0"/>
                <a:ea typeface="Titillium Web"/>
                <a:cs typeface="Times New Roman" panose="02020603050405020304" pitchFamily="18" charset="0"/>
                <a:sym typeface="Titillium Web"/>
              </a:rPr>
              <a:t> </a:t>
            </a:r>
            <a:r>
              <a:rPr lang="en-US" sz="1600" dirty="0" err="1">
                <a:solidFill>
                  <a:schemeClr val="lt1"/>
                </a:solidFill>
                <a:latin typeface="Times New Roman" panose="02020603050405020304" pitchFamily="18" charset="0"/>
                <a:ea typeface="Titillium Web"/>
                <a:cs typeface="Times New Roman" panose="02020603050405020304" pitchFamily="18" charset="0"/>
                <a:sym typeface="Titillium Web"/>
              </a:rPr>
              <a:t>điểm</a:t>
            </a:r>
            <a:endParaRPr lang="en-US" sz="1600" dirty="0">
              <a:solidFill>
                <a:schemeClr val="lt1"/>
              </a:solidFill>
              <a:latin typeface="Times New Roman" panose="02020603050405020304" pitchFamily="18" charset="0"/>
              <a:ea typeface="Titillium Web"/>
              <a:cs typeface="Times New Roman" panose="02020603050405020304" pitchFamily="18" charset="0"/>
              <a:sym typeface="Titillium Web"/>
            </a:endParaRPr>
          </a:p>
          <a:p>
            <a:pPr algn="ctr">
              <a:spcBef>
                <a:spcPts val="400"/>
              </a:spcBef>
              <a:spcAft>
                <a:spcPts val="400"/>
              </a:spcAft>
            </a:pPr>
            <a:endParaRPr lang="en-US" sz="1400" dirty="0">
              <a:solidFill>
                <a:schemeClr val="lt1"/>
              </a:solidFill>
              <a:latin typeface="Times New Roman" panose="02020603050405020304" pitchFamily="18" charset="0"/>
              <a:ea typeface="Titillium Web"/>
              <a:cs typeface="Times New Roman" panose="02020603050405020304" pitchFamily="18" charset="0"/>
              <a:sym typeface="Titillium Web"/>
            </a:endParaRPr>
          </a:p>
          <a:p>
            <a:pPr marL="0" lvl="0" indent="0" algn="ctr" rtl="0">
              <a:spcBef>
                <a:spcPts val="400"/>
              </a:spcBef>
              <a:spcAft>
                <a:spcPts val="400"/>
              </a:spcAft>
              <a:buNone/>
            </a:pPr>
            <a:endParaRPr dirty="0">
              <a:solidFill>
                <a:schemeClr val="lt1"/>
              </a:solidFill>
              <a:latin typeface="Times New Roman" panose="02020603050405020304" pitchFamily="18" charset="0"/>
              <a:ea typeface="Titillium Web"/>
              <a:cs typeface="Times New Roman" panose="02020603050405020304" pitchFamily="18" charset="0"/>
              <a:sym typeface="Titillium We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33"/>
                                        </p:tgtEl>
                                        <p:attrNameLst>
                                          <p:attrName>style.visibility</p:attrName>
                                        </p:attrNameLst>
                                      </p:cBhvr>
                                      <p:to>
                                        <p:strVal val="visible"/>
                                      </p:to>
                                    </p:set>
                                    <p:animEffect transition="in" filter="circle(in)">
                                      <p:cBhvr>
                                        <p:cTn id="7" dur="2000"/>
                                        <p:tgtEl>
                                          <p:spTgt spid="1233"/>
                                        </p:tgtEl>
                                      </p:cBhvr>
                                    </p:animEffect>
                                  </p:childTnLst>
                                </p:cTn>
                              </p:par>
                              <p:par>
                                <p:cTn id="8" presetID="6" presetClass="entr" presetSubtype="16" fill="hold" nodeType="withEffect">
                                  <p:stCondLst>
                                    <p:cond delay="0"/>
                                  </p:stCondLst>
                                  <p:childTnLst>
                                    <p:set>
                                      <p:cBhvr>
                                        <p:cTn id="9" dur="1" fill="hold">
                                          <p:stCondLst>
                                            <p:cond delay="0"/>
                                          </p:stCondLst>
                                        </p:cTn>
                                        <p:tgtEl>
                                          <p:spTgt spid="1237"/>
                                        </p:tgtEl>
                                        <p:attrNameLst>
                                          <p:attrName>style.visibility</p:attrName>
                                        </p:attrNameLst>
                                      </p:cBhvr>
                                      <p:to>
                                        <p:strVal val="visible"/>
                                      </p:to>
                                    </p:set>
                                    <p:animEffect transition="in" filter="circle(in)">
                                      <p:cBhvr>
                                        <p:cTn id="10" dur="2000"/>
                                        <p:tgtEl>
                                          <p:spTgt spid="1237"/>
                                        </p:tgtEl>
                                      </p:cBhvr>
                                    </p:animEffect>
                                  </p:childTnLst>
                                </p:cTn>
                              </p:par>
                              <p:par>
                                <p:cTn id="11" presetID="6" presetClass="entr" presetSubtype="16" fill="hold" nodeType="withEffect">
                                  <p:stCondLst>
                                    <p:cond delay="0"/>
                                  </p:stCondLst>
                                  <p:childTnLst>
                                    <p:set>
                                      <p:cBhvr>
                                        <p:cTn id="12" dur="1" fill="hold">
                                          <p:stCondLst>
                                            <p:cond delay="0"/>
                                          </p:stCondLst>
                                        </p:cTn>
                                        <p:tgtEl>
                                          <p:spTgt spid="1235"/>
                                        </p:tgtEl>
                                        <p:attrNameLst>
                                          <p:attrName>style.visibility</p:attrName>
                                        </p:attrNameLst>
                                      </p:cBhvr>
                                      <p:to>
                                        <p:strVal val="visible"/>
                                      </p:to>
                                    </p:set>
                                    <p:animEffect transition="in" filter="circle(in)">
                                      <p:cBhvr>
                                        <p:cTn id="13" dur="2000"/>
                                        <p:tgtEl>
                                          <p:spTgt spid="1235"/>
                                        </p:tgtEl>
                                      </p:cBhvr>
                                    </p:animEffect>
                                  </p:childTnLst>
                                </p:cTn>
                              </p:par>
                              <p:par>
                                <p:cTn id="14" presetID="6" presetClass="entr" presetSubtype="16" fill="hold" nodeType="withEffect">
                                  <p:stCondLst>
                                    <p:cond delay="0"/>
                                  </p:stCondLst>
                                  <p:childTnLst>
                                    <p:set>
                                      <p:cBhvr>
                                        <p:cTn id="15" dur="1" fill="hold">
                                          <p:stCondLst>
                                            <p:cond delay="0"/>
                                          </p:stCondLst>
                                        </p:cTn>
                                        <p:tgtEl>
                                          <p:spTgt spid="1239"/>
                                        </p:tgtEl>
                                        <p:attrNameLst>
                                          <p:attrName>style.visibility</p:attrName>
                                        </p:attrNameLst>
                                      </p:cBhvr>
                                      <p:to>
                                        <p:strVal val="visible"/>
                                      </p:to>
                                    </p:set>
                                    <p:animEffect transition="in" filter="circle(in)">
                                      <p:cBhvr>
                                        <p:cTn id="16" dur="2000"/>
                                        <p:tgtEl>
                                          <p:spTgt spid="1239"/>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240"/>
                                        </p:tgtEl>
                                        <p:attrNameLst>
                                          <p:attrName>style.visibility</p:attrName>
                                        </p:attrNameLst>
                                      </p:cBhvr>
                                      <p:to>
                                        <p:strVal val="visible"/>
                                      </p:to>
                                    </p:set>
                                    <p:animEffect transition="in" filter="circle(in)">
                                      <p:cBhvr>
                                        <p:cTn id="19" dur="2000"/>
                                        <p:tgtEl>
                                          <p:spTgt spid="1240"/>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238"/>
                                        </p:tgtEl>
                                        <p:attrNameLst>
                                          <p:attrName>style.visibility</p:attrName>
                                        </p:attrNameLst>
                                      </p:cBhvr>
                                      <p:to>
                                        <p:strVal val="visible"/>
                                      </p:to>
                                    </p:set>
                                    <p:animEffect transition="in" filter="circle(in)">
                                      <p:cBhvr>
                                        <p:cTn id="22" dur="2000"/>
                                        <p:tgtEl>
                                          <p:spTgt spid="1238"/>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236"/>
                                        </p:tgtEl>
                                        <p:attrNameLst>
                                          <p:attrName>style.visibility</p:attrName>
                                        </p:attrNameLst>
                                      </p:cBhvr>
                                      <p:to>
                                        <p:strVal val="visible"/>
                                      </p:to>
                                    </p:set>
                                    <p:animEffect transition="in" filter="circle(in)">
                                      <p:cBhvr>
                                        <p:cTn id="25" dur="2000"/>
                                        <p:tgtEl>
                                          <p:spTgt spid="1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 grpId="0"/>
      <p:bldP spid="1236" grpId="0"/>
      <p:bldP spid="1238" grpId="0"/>
      <p:bldP spid="12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6" name="Google Shape;866;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3" name="Picture 2" descr="A screenshot of a computer&#10;&#10;Description automatically generated">
            <a:extLst>
              <a:ext uri="{FF2B5EF4-FFF2-40B4-BE49-F238E27FC236}">
                <a16:creationId xmlns:a16="http://schemas.microsoft.com/office/drawing/2014/main" id="{CC93D261-C314-779E-2EFF-33A3BB7EFAA4}"/>
              </a:ext>
            </a:extLst>
          </p:cNvPr>
          <p:cNvPicPr>
            <a:picLocks noChangeAspect="1"/>
          </p:cNvPicPr>
          <p:nvPr/>
        </p:nvPicPr>
        <p:blipFill rotWithShape="1">
          <a:blip r:embed="rId3"/>
          <a:srcRect l="-895" t="4010" r="1951" b="15737"/>
          <a:stretch/>
        </p:blipFill>
        <p:spPr>
          <a:xfrm>
            <a:off x="263924" y="262025"/>
            <a:ext cx="8616151" cy="4127781"/>
          </a:xfrm>
          <a:prstGeom prst="snip2DiagRect">
            <a:avLst/>
          </a:prstGeom>
          <a:solidFill>
            <a:srgbClr val="FFFFFF">
              <a:shade val="85000"/>
            </a:srgbClr>
          </a:solidFill>
          <a:ln w="88900" cap="sq">
            <a:solidFill>
              <a:schemeClr val="accent1">
                <a:lumMod val="20000"/>
                <a:lumOff val="80000"/>
              </a:schemeClr>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6" name="Rectangle 5">
            <a:extLst>
              <a:ext uri="{FF2B5EF4-FFF2-40B4-BE49-F238E27FC236}">
                <a16:creationId xmlns:a16="http://schemas.microsoft.com/office/drawing/2014/main" id="{3B41A880-055D-E9A5-553B-E971677D73B9}"/>
              </a:ext>
            </a:extLst>
          </p:cNvPr>
          <p:cNvSpPr/>
          <p:nvPr/>
        </p:nvSpPr>
        <p:spPr>
          <a:xfrm>
            <a:off x="535258" y="4445620"/>
            <a:ext cx="7959187" cy="584775"/>
          </a:xfrm>
          <a:prstGeom prst="rect">
            <a:avLst/>
          </a:prstGeom>
          <a:noFill/>
          <a:effectLst>
            <a:outerShdw blurRad="50800" dist="38100" dir="16200000" rotWithShape="0">
              <a:prstClr val="black">
                <a:alpha val="40000"/>
              </a:prstClr>
            </a:outerShdw>
          </a:effectLst>
        </p:spPr>
        <p:txBody>
          <a:bodyPr wrap="square" lIns="91440" tIns="45720" rIns="91440" bIns="45720">
            <a:spAutoFit/>
          </a:bodyPr>
          <a:lstStyle/>
          <a:p>
            <a:pPr algn="ctr"/>
            <a:r>
              <a:rPr lang="en-US" sz="3200">
                <a:ln w="0"/>
                <a:solidFill>
                  <a:schemeClr val="accent3">
                    <a:lumMod val="40000"/>
                    <a:lumOff val="60000"/>
                  </a:schemeClr>
                </a:solidFill>
                <a:effectLst>
                  <a:reflection blurRad="6350" stA="53000" endA="300" endPos="35500" dir="5400000" sy="-90000" algn="bl" rotWithShape="0"/>
                </a:effectLst>
              </a:rPr>
              <a:t>Giao diện Wordpress.com</a:t>
            </a:r>
            <a:endParaRPr lang="en-US" sz="3200" b="0" cap="none" spc="0">
              <a:ln w="0"/>
              <a:solidFill>
                <a:schemeClr val="accent3">
                  <a:lumMod val="40000"/>
                  <a:lumOff val="60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2548365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0"/>
          <p:cNvSpPr txBox="1">
            <a:spLocks noGrp="1"/>
          </p:cNvSpPr>
          <p:nvPr>
            <p:ph type="ctrTitle"/>
          </p:nvPr>
        </p:nvSpPr>
        <p:spPr>
          <a:xfrm>
            <a:off x="448269" y="668942"/>
            <a:ext cx="7929041" cy="11598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algn="l"/>
            <a:r>
              <a:rPr lang="en-US" altLang="zh-CN" b="1">
                <a:solidFill>
                  <a:schemeClr val="bg1"/>
                </a:solidFill>
                <a:latin typeface="Times New Roman" panose="02020603050405020304" pitchFamily="18" charset="0"/>
                <a:ea typeface="Yeseva One" panose="00000500000000000000" charset="0"/>
                <a:cs typeface="Times New Roman" panose="02020603050405020304" pitchFamily="18" charset="0"/>
              </a:rPr>
              <a:t>Những lý do chọn wordpress</a:t>
            </a:r>
          </a:p>
        </p:txBody>
      </p:sp>
      <p:sp>
        <p:nvSpPr>
          <p:cNvPr id="1052" name="Google Shape;1052;p40"/>
          <p:cNvSpPr txBox="1">
            <a:spLocks noGrp="1"/>
          </p:cNvSpPr>
          <p:nvPr>
            <p:ph type="subTitle" idx="1"/>
          </p:nvPr>
        </p:nvSpPr>
        <p:spPr>
          <a:xfrm>
            <a:off x="448270" y="1585135"/>
            <a:ext cx="7772400" cy="784800"/>
          </a:xfrm>
          <a:prstGeom prst="rect">
            <a:avLst/>
          </a:prstGeom>
          <a:effectLst>
            <a:outerShdw blurRad="50800" dist="38100" dir="16200000"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Times New Roman" panose="02020603050405020304" pitchFamily="18" charset="0"/>
                <a:cs typeface="Times New Roman" panose="02020603050405020304" pitchFamily="18" charset="0"/>
              </a:rPr>
              <a:t>Nên và không nên</a:t>
            </a:r>
            <a:endParaRPr sz="2400">
              <a:latin typeface="Times New Roman" panose="02020603050405020304" pitchFamily="18" charset="0"/>
              <a:cs typeface="Times New Roman" panose="02020603050405020304" pitchFamily="18" charset="0"/>
            </a:endParaRPr>
          </a:p>
        </p:txBody>
      </p:sp>
      <p:sp>
        <p:nvSpPr>
          <p:cNvPr id="1053" name="Google Shape;1053;p40"/>
          <p:cNvSpPr/>
          <p:nvPr/>
        </p:nvSpPr>
        <p:spPr>
          <a:xfrm>
            <a:off x="6898675" y="2121449"/>
            <a:ext cx="1604875" cy="2519775"/>
          </a:xfrm>
          <a:prstGeom prst="rect">
            <a:avLst/>
          </a:prstGeom>
        </p:spPr>
        <p:txBody>
          <a:bodyPr>
            <a:prstTxWarp prst="textPlain">
              <a:avLst/>
            </a:prstTxWarp>
          </a:bodyPr>
          <a:lstStyle/>
          <a:p>
            <a:pPr lvl="0" algn="ctr"/>
            <a:r>
              <a:rPr b="1" i="0">
                <a:ln>
                  <a:noFill/>
                </a:ln>
                <a:solidFill>
                  <a:srgbClr val="6E86B6"/>
                </a:solidFill>
                <a:latin typeface="Times New Roman" panose="02020603050405020304" pitchFamily="18" charset="0"/>
                <a:cs typeface="Times New Roman" panose="02020603050405020304" pitchFamily="18" charset="0"/>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wheel(1)">
                                      <p:cBhvr>
                                        <p:cTn id="7" dur="2000"/>
                                        <p:tgtEl>
                                          <p:spTgt spid="105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52">
                                            <p:txEl>
                                              <p:pRg st="0" end="0"/>
                                            </p:txEl>
                                          </p:spTgt>
                                        </p:tgtEl>
                                        <p:attrNameLst>
                                          <p:attrName>style.visibility</p:attrName>
                                        </p:attrNameLst>
                                      </p:cBhvr>
                                      <p:to>
                                        <p:strVal val="visible"/>
                                      </p:to>
                                    </p:set>
                                    <p:animEffect transition="in" filter="wheel(1)">
                                      <p:cBhvr>
                                        <p:cTn id="10" dur="2000"/>
                                        <p:tgtEl>
                                          <p:spTgt spid="1052">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053"/>
                                        </p:tgtEl>
                                        <p:attrNameLst>
                                          <p:attrName>style.visibility</p:attrName>
                                        </p:attrNameLst>
                                      </p:cBhvr>
                                      <p:to>
                                        <p:strVal val="visible"/>
                                      </p:to>
                                    </p:set>
                                    <p:animEffect transition="in" filter="wheel(1)">
                                      <p:cBhvr>
                                        <p:cTn id="13" dur="2000"/>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p:bldP spid="1052" grpId="0" build="p"/>
      <p:bldP spid="10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27"/>
          <p:cNvSpPr txBox="1">
            <a:spLocks noGrp="1"/>
          </p:cNvSpPr>
          <p:nvPr>
            <p:ph type="title"/>
          </p:nvPr>
        </p:nvSpPr>
        <p:spPr>
          <a:xfrm>
            <a:off x="409332" y="-86062"/>
            <a:ext cx="7686000" cy="8574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latin typeface="Times New Roman" panose="02020603050405020304" pitchFamily="18" charset="0"/>
                <a:cs typeface="Times New Roman" panose="02020603050405020304" pitchFamily="18" charset="0"/>
              </a:rPr>
              <a:t>Vì sao nên sử dụng wordpress</a:t>
            </a:r>
            <a:endParaRPr>
              <a:solidFill>
                <a:schemeClr val="accent2"/>
              </a:solidFill>
              <a:latin typeface="Times New Roman" panose="02020603050405020304" pitchFamily="18" charset="0"/>
              <a:cs typeface="Times New Roman" panose="02020603050405020304" pitchFamily="18" charset="0"/>
            </a:endParaRPr>
          </a:p>
        </p:txBody>
      </p:sp>
      <p:sp>
        <p:nvSpPr>
          <p:cNvPr id="908" name="Google Shape;908;p2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12</a:t>
            </a:fld>
            <a:endParaRPr>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87E79AA-32E5-BB29-33B7-058D466E9633}"/>
              </a:ext>
            </a:extLst>
          </p:cNvPr>
          <p:cNvSpPr txBox="1"/>
          <p:nvPr/>
        </p:nvSpPr>
        <p:spPr>
          <a:xfrm>
            <a:off x="307834" y="937916"/>
            <a:ext cx="5962186" cy="4555093"/>
          </a:xfrm>
          <a:prstGeom prst="rect">
            <a:avLst/>
          </a:prstGeom>
          <a:noFill/>
          <a:effectLst>
            <a:outerShdw blurRad="50800" dist="38100" dir="18900000" algn="bl" rotWithShape="0">
              <a:prstClr val="black">
                <a:alpha val="40000"/>
              </a:prstClr>
            </a:outerShdw>
          </a:effectLst>
        </p:spPr>
        <p:txBody>
          <a:bodyPr wrap="square" rtlCol="0">
            <a:spAutoFit/>
          </a:bodyPr>
          <a:lstStyle/>
          <a:p>
            <a:pPr algn="l">
              <a:lnSpc>
                <a:spcPct val="150000"/>
              </a:lnSpc>
            </a:pP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WordPress có một cộng đồng cự kỳ lớn</a:t>
            </a:r>
          </a:p>
          <a:p>
            <a:pPr algn="l">
              <a:lnSpc>
                <a:spcPct val="150000"/>
              </a:lnSpc>
            </a:pP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Bạn có thể tự chọn bất kỳ server nào</a:t>
            </a:r>
          </a:p>
          <a:p>
            <a:pPr algn="l">
              <a:lnSpc>
                <a:spcPct val="150000"/>
              </a:lnSpc>
            </a:pP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Có rất nhiều plugin miễn phí để thêm tính năng</a:t>
            </a:r>
          </a:p>
          <a:p>
            <a:pPr algn="l">
              <a:lnSpc>
                <a:spcPct val="150000"/>
              </a:lnSpc>
            </a:pP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Tối ưu SEO</a:t>
            </a: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 (</a:t>
            </a:r>
            <a:r>
              <a:rPr lang="en-US" sz="2000" b="0" i="0" u="none" strike="noStrike" dirty="0" err="1">
                <a:solidFill>
                  <a:schemeClr val="accent3">
                    <a:lumMod val="40000"/>
                    <a:lumOff val="60000"/>
                  </a:schemeClr>
                </a:solidFill>
                <a:effectLst/>
                <a:latin typeface="Times New Roman" panose="02020603050405020304" pitchFamily="18" charset="0"/>
                <a:cs typeface="Times New Roman" panose="02020603050405020304" pitchFamily="18" charset="0"/>
              </a:rPr>
              <a:t>Yoast</a:t>
            </a: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 Rank Math…..)</a:t>
            </a:r>
            <a:endPar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endParaRPr>
          </a:p>
          <a:p>
            <a:pPr algn="l">
              <a:lnSpc>
                <a:spcPct val="150000"/>
              </a:lnSpc>
            </a:pP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Dễ dàng tùy </a:t>
            </a:r>
            <a:r>
              <a:rPr lang="en-US" sz="2000" b="0" i="0" dirty="0" err="1">
                <a:solidFill>
                  <a:schemeClr val="accent3">
                    <a:lumMod val="40000"/>
                    <a:lumOff val="60000"/>
                  </a:schemeClr>
                </a:solidFill>
                <a:effectLst/>
                <a:latin typeface="Times New Roman" panose="02020603050405020304" pitchFamily="18" charset="0"/>
                <a:cs typeface="Times New Roman" panose="02020603050405020304" pitchFamily="18" charset="0"/>
              </a:rPr>
              <a:t>chỉnh</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 giao diện</a:t>
            </a:r>
          </a:p>
          <a:p>
            <a:pPr algn="l">
              <a:lnSpc>
                <a:spcPct val="150000"/>
              </a:lnSpc>
            </a:pP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WordPress hoàn toàn miễn phí</a:t>
            </a:r>
          </a:p>
          <a:p>
            <a:pPr algn="l">
              <a:lnSpc>
                <a:spcPct val="150000"/>
              </a:lnSpc>
            </a:pP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Rất dễ cài đặt</a:t>
            </a:r>
          </a:p>
          <a:p>
            <a:pPr algn="l">
              <a:lnSpc>
                <a:spcPct val="150000"/>
              </a:lnSpc>
            </a:pP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Hỗ trợ nhiều user trên website</a:t>
            </a:r>
          </a:p>
          <a:p>
            <a:pPr algn="l">
              <a:lnSpc>
                <a:spcPct val="150000"/>
              </a:lnSpc>
            </a:pPr>
            <a:r>
              <a:rPr lang="en-US"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a:t>
            </a:r>
            <a:r>
              <a:rPr lang="vi-VN" sz="2000" b="0" i="0" dirty="0">
                <a:solidFill>
                  <a:schemeClr val="accent3">
                    <a:lumMod val="40000"/>
                    <a:lumOff val="60000"/>
                  </a:schemeClr>
                </a:solidFill>
                <a:effectLst/>
                <a:latin typeface="Times New Roman" panose="02020603050405020304" pitchFamily="18" charset="0"/>
                <a:cs typeface="Times New Roman" panose="02020603050405020304" pitchFamily="18" charset="0"/>
              </a:rPr>
              <a:t>Dễ dàng bắt đầu với bất kỳ ai</a:t>
            </a:r>
          </a:p>
          <a:p>
            <a:endParaRPr lang="en-US" sz="2000" dirty="0">
              <a:latin typeface="Times New Roman" panose="02020603050405020304" pitchFamily="18" charset="0"/>
              <a:cs typeface="Times New Roman" panose="02020603050405020304" pitchFamily="18" charset="0"/>
            </a:endParaRPr>
          </a:p>
        </p:txBody>
      </p:sp>
      <p:sp>
        <p:nvSpPr>
          <p:cNvPr id="3" name="Google Shape;913;p28">
            <a:extLst>
              <a:ext uri="{FF2B5EF4-FFF2-40B4-BE49-F238E27FC236}">
                <a16:creationId xmlns:a16="http://schemas.microsoft.com/office/drawing/2014/main" id="{15F38750-7EB4-EE06-924A-F30EA9E53F8D}"/>
              </a:ext>
            </a:extLst>
          </p:cNvPr>
          <p:cNvSpPr/>
          <p:nvPr/>
        </p:nvSpPr>
        <p:spPr>
          <a:xfrm>
            <a:off x="4772722" y="2472831"/>
            <a:ext cx="4438159" cy="2423802"/>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1115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06"/>
                                        </p:tgtEl>
                                        <p:attrNameLst>
                                          <p:attrName>style.visibility</p:attrName>
                                        </p:attrNameLst>
                                      </p:cBhvr>
                                      <p:to>
                                        <p:strVal val="visible"/>
                                      </p:to>
                                    </p:set>
                                    <p:animEffect transition="in" filter="circle(in)">
                                      <p:cBhvr>
                                        <p:cTn id="7" dur="2000"/>
                                        <p:tgtEl>
                                          <p:spTgt spid="90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randombar(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 calcmode="lin" valueType="num">
                                      <p:cBhvr additive="base">
                                        <p:cTn id="3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 calcmode="lin" valueType="num">
                                      <p:cBhvr additive="base">
                                        <p:cTn id="4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 calcmode="lin" valueType="num">
                                      <p:cBhvr additive="base">
                                        <p:cTn id="4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
                                            <p:txEl>
                                              <p:pRg st="6" end="6"/>
                                            </p:txEl>
                                          </p:spTgt>
                                        </p:tgtEl>
                                        <p:attrNameLst>
                                          <p:attrName>style.visibility</p:attrName>
                                        </p:attrNameLst>
                                      </p:cBhvr>
                                      <p:to>
                                        <p:strVal val="visible"/>
                                      </p:to>
                                    </p:set>
                                    <p:anim calcmode="lin" valueType="num">
                                      <p:cBhvr additive="base">
                                        <p:cTn id="5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
                                            <p:txEl>
                                              <p:pRg st="7" end="7"/>
                                            </p:txEl>
                                          </p:spTgt>
                                        </p:tgtEl>
                                        <p:attrNameLst>
                                          <p:attrName>style.visibility</p:attrName>
                                        </p:attrNameLst>
                                      </p:cBhvr>
                                      <p:to>
                                        <p:strVal val="visible"/>
                                      </p:to>
                                    </p:set>
                                    <p:anim calcmode="lin" valueType="num">
                                      <p:cBhvr additive="base">
                                        <p:cTn id="5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
                                            <p:txEl>
                                              <p:pRg st="8" end="8"/>
                                            </p:txEl>
                                          </p:spTgt>
                                        </p:tgtEl>
                                        <p:attrNameLst>
                                          <p:attrName>style.visibility</p:attrName>
                                        </p:attrNameLst>
                                      </p:cBhvr>
                                      <p:to>
                                        <p:strVal val="visible"/>
                                      </p:to>
                                    </p:set>
                                    <p:anim calcmode="lin" valueType="num">
                                      <p:cBhvr additive="base">
                                        <p:cTn id="6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6"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30"/>
          <p:cNvSpPr txBox="1">
            <a:spLocks noGrp="1"/>
          </p:cNvSpPr>
          <p:nvPr>
            <p:ph type="ctrTitle" idx="4294967295"/>
          </p:nvPr>
        </p:nvSpPr>
        <p:spPr>
          <a:xfrm>
            <a:off x="678366" y="1765835"/>
            <a:ext cx="7772400" cy="894900"/>
          </a:xfrm>
          <a:prstGeom prst="rect">
            <a:avLst/>
          </a:prstGeom>
          <a:effectLst>
            <a:outerShdw blurRad="50800" dist="38100" dir="10800000" algn="r"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4800">
                <a:latin typeface="Times New Roman" panose="02020603050405020304" pitchFamily="18" charset="0"/>
                <a:cs typeface="Times New Roman" panose="02020603050405020304" pitchFamily="18" charset="0"/>
              </a:rPr>
              <a:t>33%</a:t>
            </a:r>
            <a:endParaRPr sz="4800">
              <a:latin typeface="Times New Roman" panose="02020603050405020304" pitchFamily="18" charset="0"/>
              <a:cs typeface="Times New Roman" panose="02020603050405020304" pitchFamily="18" charset="0"/>
            </a:endParaRPr>
          </a:p>
        </p:txBody>
      </p:sp>
      <p:sp>
        <p:nvSpPr>
          <p:cNvPr id="935" name="Google Shape;935;p30"/>
          <p:cNvSpPr txBox="1">
            <a:spLocks noGrp="1"/>
          </p:cNvSpPr>
          <p:nvPr>
            <p:ph type="subTitle" idx="4294967295"/>
          </p:nvPr>
        </p:nvSpPr>
        <p:spPr>
          <a:xfrm>
            <a:off x="746271" y="2497617"/>
            <a:ext cx="7772400" cy="4632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0" lvl="0" indent="0" algn="l" rtl="0">
              <a:spcBef>
                <a:spcPts val="600"/>
              </a:spcBef>
              <a:spcAft>
                <a:spcPts val="0"/>
              </a:spcAft>
              <a:buNone/>
            </a:pPr>
            <a:r>
              <a:rPr lang="vi-VN" sz="1400" b="0" i="0" strike="noStrike">
                <a:solidFill>
                  <a:schemeClr val="accent2"/>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WordPress chiếm hơn 33%</a:t>
            </a:r>
            <a:r>
              <a:rPr lang="vi-VN" sz="1400" b="0" i="0">
                <a:solidFill>
                  <a:schemeClr val="accent2"/>
                </a:solidFill>
                <a:effectLst/>
                <a:latin typeface="Times New Roman" panose="02020603050405020304" pitchFamily="18" charset="0"/>
                <a:cs typeface="Times New Roman" panose="02020603050405020304" pitchFamily="18" charset="0"/>
              </a:rPr>
              <a:t> </a:t>
            </a:r>
            <a:r>
              <a:rPr lang="vi-VN" sz="1400" b="0" i="0">
                <a:solidFill>
                  <a:schemeClr val="accent2">
                    <a:lumMod val="40000"/>
                    <a:lumOff val="60000"/>
                  </a:schemeClr>
                </a:solidFill>
                <a:effectLst/>
                <a:latin typeface="Times New Roman" panose="02020603050405020304" pitchFamily="18" charset="0"/>
                <a:cs typeface="Times New Roman" panose="02020603050405020304" pitchFamily="18" charset="0"/>
              </a:rPr>
              <a:t>số lượng website trên internet</a:t>
            </a:r>
            <a:endParaRPr sz="1800">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936" name="Google Shape;936;p30"/>
          <p:cNvSpPr txBox="1">
            <a:spLocks noGrp="1"/>
          </p:cNvSpPr>
          <p:nvPr>
            <p:ph type="ctrTitle" idx="4294967295"/>
          </p:nvPr>
        </p:nvSpPr>
        <p:spPr>
          <a:xfrm>
            <a:off x="588158" y="365692"/>
            <a:ext cx="7772400" cy="8949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4800">
                <a:latin typeface="Times New Roman" panose="02020603050405020304" pitchFamily="18" charset="0"/>
                <a:cs typeface="Times New Roman" panose="02020603050405020304" pitchFamily="18" charset="0"/>
              </a:rPr>
              <a:t>100%</a:t>
            </a:r>
            <a:endParaRPr sz="4800">
              <a:latin typeface="Times New Roman" panose="02020603050405020304" pitchFamily="18" charset="0"/>
              <a:cs typeface="Times New Roman" panose="02020603050405020304" pitchFamily="18" charset="0"/>
            </a:endParaRPr>
          </a:p>
        </p:txBody>
      </p:sp>
      <p:sp>
        <p:nvSpPr>
          <p:cNvPr id="937" name="Google Shape;937;p30"/>
          <p:cNvSpPr txBox="1">
            <a:spLocks noGrp="1"/>
          </p:cNvSpPr>
          <p:nvPr>
            <p:ph type="subTitle" idx="4294967295"/>
          </p:nvPr>
        </p:nvSpPr>
        <p:spPr>
          <a:xfrm>
            <a:off x="746271" y="997456"/>
            <a:ext cx="1706997" cy="4632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Times New Roman" panose="02020603050405020304" pitchFamily="18" charset="0"/>
                <a:ea typeface="Open Sans" panose="020B0606030504020204" pitchFamily="34" charset="0"/>
                <a:cs typeface="Times New Roman" panose="02020603050405020304" pitchFamily="18" charset="0"/>
              </a:rPr>
              <a:t>An toàn, tiện lợi</a:t>
            </a:r>
            <a:endParaRPr sz="140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938" name="Google Shape;938;p30"/>
          <p:cNvSpPr txBox="1">
            <a:spLocks noGrp="1"/>
          </p:cNvSpPr>
          <p:nvPr>
            <p:ph type="ctrTitle" idx="4294967295"/>
          </p:nvPr>
        </p:nvSpPr>
        <p:spPr>
          <a:xfrm>
            <a:off x="693234" y="3061200"/>
            <a:ext cx="7772400" cy="8949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4800">
                <a:latin typeface="Times New Roman" panose="02020603050405020304" pitchFamily="18" charset="0"/>
                <a:cs typeface="Times New Roman" panose="02020603050405020304" pitchFamily="18" charset="0"/>
              </a:rPr>
              <a:t>24,808,989 live websites</a:t>
            </a:r>
            <a:endParaRPr sz="4800">
              <a:latin typeface="Times New Roman" panose="02020603050405020304" pitchFamily="18" charset="0"/>
              <a:cs typeface="Times New Roman" panose="02020603050405020304" pitchFamily="18" charset="0"/>
            </a:endParaRPr>
          </a:p>
        </p:txBody>
      </p:sp>
      <p:sp>
        <p:nvSpPr>
          <p:cNvPr id="939" name="Google Shape;939;p30"/>
          <p:cNvSpPr txBox="1">
            <a:spLocks noGrp="1"/>
          </p:cNvSpPr>
          <p:nvPr>
            <p:ph type="subTitle" idx="4294967295"/>
          </p:nvPr>
        </p:nvSpPr>
        <p:spPr>
          <a:xfrm>
            <a:off x="751846" y="3724500"/>
            <a:ext cx="7772400" cy="4632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0" lvl="0" indent="0" algn="l" rtl="0">
              <a:spcBef>
                <a:spcPts val="600"/>
              </a:spcBef>
              <a:spcAft>
                <a:spcPts val="0"/>
              </a:spcAft>
              <a:buNone/>
            </a:pPr>
            <a:r>
              <a:rPr lang="en" sz="1400">
                <a:latin typeface="Times New Roman" panose="02020603050405020304" pitchFamily="18" charset="0"/>
                <a:ea typeface="Open Sans" panose="020B0606030504020204" pitchFamily="34" charset="0"/>
                <a:cs typeface="Times New Roman" panose="02020603050405020304" pitchFamily="18" charset="0"/>
              </a:rPr>
              <a:t>Có rất nhiều người sử dụng cùng 1 lúc</a:t>
            </a:r>
            <a:endParaRPr sz="1400">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940" name="Google Shape;940;p3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13</a:t>
            </a:fld>
            <a:endParaRPr>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1CC487D-F51B-6B29-4C51-B92012EA929A}"/>
              </a:ext>
            </a:extLst>
          </p:cNvPr>
          <p:cNvPicPr>
            <a:picLocks noChangeAspect="1"/>
          </p:cNvPicPr>
          <p:nvPr/>
        </p:nvPicPr>
        <p:blipFill>
          <a:blip r:embed="rId4"/>
          <a:stretch>
            <a:fillRect/>
          </a:stretch>
        </p:blipFill>
        <p:spPr>
          <a:xfrm>
            <a:off x="2679285" y="286161"/>
            <a:ext cx="5786349" cy="2296048"/>
          </a:xfrm>
          <a:prstGeom prst="rect">
            <a:avLst/>
          </a:prstGeom>
          <a:effectLst>
            <a:outerShdw blurRad="76200" dir="13500000" sy="23000" kx="1200000" algn="br" rotWithShape="0">
              <a:prstClr val="black">
                <a:alpha val="2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6"/>
                                        </p:tgtEl>
                                        <p:attrNameLst>
                                          <p:attrName>style.visibility</p:attrName>
                                        </p:attrNameLst>
                                      </p:cBhvr>
                                      <p:to>
                                        <p:strVal val="visible"/>
                                      </p:to>
                                    </p:set>
                                    <p:anim calcmode="lin" valueType="num">
                                      <p:cBhvr additive="base">
                                        <p:cTn id="7" dur="500" fill="hold"/>
                                        <p:tgtEl>
                                          <p:spTgt spid="936"/>
                                        </p:tgtEl>
                                        <p:attrNameLst>
                                          <p:attrName>ppt_x</p:attrName>
                                        </p:attrNameLst>
                                      </p:cBhvr>
                                      <p:tavLst>
                                        <p:tav tm="0">
                                          <p:val>
                                            <p:strVal val="#ppt_x"/>
                                          </p:val>
                                        </p:tav>
                                        <p:tav tm="100000">
                                          <p:val>
                                            <p:strVal val="#ppt_x"/>
                                          </p:val>
                                        </p:tav>
                                      </p:tavLst>
                                    </p:anim>
                                    <p:anim calcmode="lin" valueType="num">
                                      <p:cBhvr additive="base">
                                        <p:cTn id="8" dur="500" fill="hold"/>
                                        <p:tgtEl>
                                          <p:spTgt spid="9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37">
                                            <p:txEl>
                                              <p:pRg st="0" end="0"/>
                                            </p:txEl>
                                          </p:spTgt>
                                        </p:tgtEl>
                                        <p:attrNameLst>
                                          <p:attrName>style.visibility</p:attrName>
                                        </p:attrNameLst>
                                      </p:cBhvr>
                                      <p:to>
                                        <p:strVal val="visible"/>
                                      </p:to>
                                    </p:set>
                                    <p:anim calcmode="lin" valueType="num">
                                      <p:cBhvr additive="base">
                                        <p:cTn id="11" dur="500" fill="hold"/>
                                        <p:tgtEl>
                                          <p:spTgt spid="93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3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34"/>
                                        </p:tgtEl>
                                        <p:attrNameLst>
                                          <p:attrName>style.visibility</p:attrName>
                                        </p:attrNameLst>
                                      </p:cBhvr>
                                      <p:to>
                                        <p:strVal val="visible"/>
                                      </p:to>
                                    </p:set>
                                    <p:anim calcmode="lin" valueType="num">
                                      <p:cBhvr additive="base">
                                        <p:cTn id="15" dur="500" fill="hold"/>
                                        <p:tgtEl>
                                          <p:spTgt spid="934"/>
                                        </p:tgtEl>
                                        <p:attrNameLst>
                                          <p:attrName>ppt_x</p:attrName>
                                        </p:attrNameLst>
                                      </p:cBhvr>
                                      <p:tavLst>
                                        <p:tav tm="0">
                                          <p:val>
                                            <p:strVal val="#ppt_x"/>
                                          </p:val>
                                        </p:tav>
                                        <p:tav tm="100000">
                                          <p:val>
                                            <p:strVal val="#ppt_x"/>
                                          </p:val>
                                        </p:tav>
                                      </p:tavLst>
                                    </p:anim>
                                    <p:anim calcmode="lin" valueType="num">
                                      <p:cBhvr additive="base">
                                        <p:cTn id="16" dur="500" fill="hold"/>
                                        <p:tgtEl>
                                          <p:spTgt spid="9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35">
                                            <p:txEl>
                                              <p:pRg st="0" end="0"/>
                                            </p:txEl>
                                          </p:spTgt>
                                        </p:tgtEl>
                                        <p:attrNameLst>
                                          <p:attrName>style.visibility</p:attrName>
                                        </p:attrNameLst>
                                      </p:cBhvr>
                                      <p:to>
                                        <p:strVal val="visible"/>
                                      </p:to>
                                    </p:set>
                                    <p:anim calcmode="lin" valueType="num">
                                      <p:cBhvr additive="base">
                                        <p:cTn id="19" dur="500" fill="hold"/>
                                        <p:tgtEl>
                                          <p:spTgt spid="93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35">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38"/>
                                        </p:tgtEl>
                                        <p:attrNameLst>
                                          <p:attrName>style.visibility</p:attrName>
                                        </p:attrNameLst>
                                      </p:cBhvr>
                                      <p:to>
                                        <p:strVal val="visible"/>
                                      </p:to>
                                    </p:set>
                                    <p:anim calcmode="lin" valueType="num">
                                      <p:cBhvr additive="base">
                                        <p:cTn id="23" dur="500" fill="hold"/>
                                        <p:tgtEl>
                                          <p:spTgt spid="938"/>
                                        </p:tgtEl>
                                        <p:attrNameLst>
                                          <p:attrName>ppt_x</p:attrName>
                                        </p:attrNameLst>
                                      </p:cBhvr>
                                      <p:tavLst>
                                        <p:tav tm="0">
                                          <p:val>
                                            <p:strVal val="#ppt_x"/>
                                          </p:val>
                                        </p:tav>
                                        <p:tav tm="100000">
                                          <p:val>
                                            <p:strVal val="#ppt_x"/>
                                          </p:val>
                                        </p:tav>
                                      </p:tavLst>
                                    </p:anim>
                                    <p:anim calcmode="lin" valueType="num">
                                      <p:cBhvr additive="base">
                                        <p:cTn id="24" dur="500" fill="hold"/>
                                        <p:tgtEl>
                                          <p:spTgt spid="93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39">
                                            <p:txEl>
                                              <p:pRg st="0" end="0"/>
                                            </p:txEl>
                                          </p:spTgt>
                                        </p:tgtEl>
                                        <p:attrNameLst>
                                          <p:attrName>style.visibility</p:attrName>
                                        </p:attrNameLst>
                                      </p:cBhvr>
                                      <p:to>
                                        <p:strVal val="visible"/>
                                      </p:to>
                                    </p:set>
                                    <p:anim calcmode="lin" valueType="num">
                                      <p:cBhvr additive="base">
                                        <p:cTn id="27" dur="500" fill="hold"/>
                                        <p:tgtEl>
                                          <p:spTgt spid="93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 grpId="0"/>
      <p:bldP spid="935" grpId="0" build="p"/>
      <p:bldP spid="936" grpId="0"/>
      <p:bldP spid="937" grpId="0" build="p"/>
      <p:bldP spid="938" grpId="0"/>
      <p:bldP spid="93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4" name="Google Shape;914;p28"/>
          <p:cNvSpPr txBox="1">
            <a:spLocks noGrp="1"/>
          </p:cNvSpPr>
          <p:nvPr>
            <p:ph type="title"/>
          </p:nvPr>
        </p:nvSpPr>
        <p:spPr>
          <a:xfrm>
            <a:off x="551357" y="473006"/>
            <a:ext cx="7686000" cy="7164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latin typeface="Times New Roman" panose="02020603050405020304" pitchFamily="18" charset="0"/>
                <a:cs typeface="Times New Roman" panose="02020603050405020304" pitchFamily="18" charset="0"/>
              </a:rPr>
              <a:t>Vì sao không nên sử dụng wordpress</a:t>
            </a:r>
            <a:endParaRPr dirty="0">
              <a:latin typeface="Times New Roman" panose="02020603050405020304" pitchFamily="18" charset="0"/>
              <a:cs typeface="Times New Roman" panose="02020603050405020304" pitchFamily="18" charset="0"/>
            </a:endParaRPr>
          </a:p>
        </p:txBody>
      </p:sp>
      <p:sp>
        <p:nvSpPr>
          <p:cNvPr id="916" name="Google Shape;916;p2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14</a:t>
            </a:fld>
            <a:endParaRPr>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453D7A1-0D6C-F9EB-CF93-1AC6D7552529}"/>
              </a:ext>
            </a:extLst>
          </p:cNvPr>
          <p:cNvSpPr txBox="1"/>
          <p:nvPr/>
        </p:nvSpPr>
        <p:spPr>
          <a:xfrm>
            <a:off x="468587" y="1445717"/>
            <a:ext cx="8187782" cy="3077766"/>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Luôn</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trong</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tầm</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ngắm</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của</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hacker</a:t>
            </a:r>
          </a:p>
          <a:p>
            <a:endParaRPr lang="en-US" sz="2000" b="1" i="0" dirty="0">
              <a:solidFill>
                <a:schemeClr val="accent2">
                  <a:lumMod val="60000"/>
                  <a:lumOff val="40000"/>
                </a:schemeClr>
              </a:solidFill>
              <a:effectLst/>
              <a:latin typeface="Times New Roman" panose="02020603050405020304" pitchFamily="18" charset="0"/>
              <a:cs typeface="Times New Roman" panose="02020603050405020304" pitchFamily="18" charset="0"/>
            </a:endParaRPr>
          </a:p>
          <a:p>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Phải</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tập</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làm</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quen</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với</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mọi</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thứ</a:t>
            </a:r>
            <a:endPar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endParaRPr>
          </a:p>
          <a:p>
            <a:endPar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endParaRPr>
          </a:p>
          <a:p>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Chi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phí</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phát</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sinh</a:t>
            </a:r>
            <a:endPar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endParaRPr>
          </a:p>
          <a:p>
            <a:endPar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endParaRPr>
          </a:p>
          <a:p>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Quá</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nhiều</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theme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và</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plugin</a:t>
            </a:r>
          </a:p>
          <a:p>
            <a:endPar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endParaRPr>
          </a:p>
          <a:p>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Những</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lựa</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chọn</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thay</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thế</a:t>
            </a:r>
            <a:r>
              <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rPr>
              <a:t> WordPress (</a:t>
            </a:r>
            <a:r>
              <a:rPr lang="en-US" sz="2000" b="0" i="0" dirty="0">
                <a:solidFill>
                  <a:schemeClr val="accent2">
                    <a:lumMod val="40000"/>
                    <a:lumOff val="60000"/>
                  </a:schemeClr>
                </a:solidFill>
                <a:effectLst/>
                <a:latin typeface="Times New Roman" panose="02020603050405020304" pitchFamily="18" charset="0"/>
                <a:cs typeface="Times New Roman" panose="02020603050405020304" pitchFamily="18" charset="0"/>
              </a:rPr>
              <a:t>Squarespace </a:t>
            </a:r>
            <a:r>
              <a:rPr lang="en-US" sz="2000" b="0"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và</a:t>
            </a:r>
            <a:r>
              <a:rPr lang="en-US" sz="2000" b="0" i="0" dirty="0">
                <a:solidFill>
                  <a:schemeClr val="accent2">
                    <a:lumMod val="40000"/>
                    <a:lumOff val="60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2">
                    <a:lumMod val="40000"/>
                    <a:lumOff val="60000"/>
                  </a:schemeClr>
                </a:solidFill>
                <a:effectLst/>
                <a:latin typeface="Times New Roman" panose="02020603050405020304" pitchFamily="18" charset="0"/>
                <a:cs typeface="Times New Roman" panose="02020603050405020304" pitchFamily="18" charset="0"/>
              </a:rPr>
              <a:t>Wix</a:t>
            </a:r>
            <a:r>
              <a:rPr lang="en-US" sz="2000" b="0" i="0" dirty="0">
                <a:solidFill>
                  <a:schemeClr val="accent2">
                    <a:lumMod val="40000"/>
                    <a:lumOff val="60000"/>
                  </a:schemeClr>
                </a:solidFill>
                <a:effectLst/>
                <a:latin typeface="Times New Roman" panose="02020603050405020304" pitchFamily="18" charset="0"/>
                <a:cs typeface="Times New Roman" panose="02020603050405020304" pitchFamily="18" charset="0"/>
              </a:rPr>
              <a:t>)</a:t>
            </a:r>
            <a:endParaRPr lang="en-US" sz="2000" b="1" i="0" dirty="0">
              <a:solidFill>
                <a:schemeClr val="accent2">
                  <a:lumMod val="40000"/>
                  <a:lumOff val="60000"/>
                </a:schemeClr>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pSp>
        <p:nvGrpSpPr>
          <p:cNvPr id="3" name="Google Shape;1649;p50">
            <a:extLst>
              <a:ext uri="{FF2B5EF4-FFF2-40B4-BE49-F238E27FC236}">
                <a16:creationId xmlns:a16="http://schemas.microsoft.com/office/drawing/2014/main" id="{6605C4F6-BC1F-4862-530E-18F122075C91}"/>
              </a:ext>
            </a:extLst>
          </p:cNvPr>
          <p:cNvGrpSpPr/>
          <p:nvPr/>
        </p:nvGrpSpPr>
        <p:grpSpPr>
          <a:xfrm>
            <a:off x="4582675" y="1568072"/>
            <a:ext cx="509345" cy="198153"/>
            <a:chOff x="3269900" y="3064500"/>
            <a:chExt cx="432325" cy="263075"/>
          </a:xfrm>
          <a:effectLst>
            <a:outerShdw blurRad="50800" dist="38100" dir="5400000" algn="t" rotWithShape="0">
              <a:prstClr val="black">
                <a:alpha val="40000"/>
              </a:prstClr>
            </a:outerShdw>
          </a:effectLst>
        </p:grpSpPr>
        <p:sp>
          <p:nvSpPr>
            <p:cNvPr id="4" name="Google Shape;1650;p50">
              <a:extLst>
                <a:ext uri="{FF2B5EF4-FFF2-40B4-BE49-F238E27FC236}">
                  <a16:creationId xmlns:a16="http://schemas.microsoft.com/office/drawing/2014/main" id="{81E65F70-FC9C-F0DF-3084-6811A7B4ECB3}"/>
                </a:ext>
              </a:extLst>
            </p:cNvPr>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Times New Roman" panose="02020603050405020304" pitchFamily="18" charset="0"/>
                <a:cs typeface="Times New Roman" panose="02020603050405020304" pitchFamily="18" charset="0"/>
              </a:endParaRPr>
            </a:p>
          </p:txBody>
        </p:sp>
        <p:sp>
          <p:nvSpPr>
            <p:cNvPr id="5" name="Google Shape;1651;p50">
              <a:extLst>
                <a:ext uri="{FF2B5EF4-FFF2-40B4-BE49-F238E27FC236}">
                  <a16:creationId xmlns:a16="http://schemas.microsoft.com/office/drawing/2014/main" id="{7C92B903-1F81-F1EB-48AA-BBE0CFF83F1E}"/>
                </a:ext>
              </a:extLst>
            </p:cNvPr>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Times New Roman" panose="02020603050405020304" pitchFamily="18" charset="0"/>
                <a:cs typeface="Times New Roman" panose="02020603050405020304" pitchFamily="18" charset="0"/>
              </a:endParaRPr>
            </a:p>
          </p:txBody>
        </p:sp>
        <p:sp>
          <p:nvSpPr>
            <p:cNvPr id="6" name="Google Shape;1652;p50">
              <a:extLst>
                <a:ext uri="{FF2B5EF4-FFF2-40B4-BE49-F238E27FC236}">
                  <a16:creationId xmlns:a16="http://schemas.microsoft.com/office/drawing/2014/main" id="{B6E59535-455B-3913-A80E-6A1F88D5C8D2}"/>
                </a:ext>
              </a:extLst>
            </p:cNvPr>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Times New Roman" panose="02020603050405020304" pitchFamily="18" charset="0"/>
                <a:cs typeface="Times New Roman" panose="02020603050405020304" pitchFamily="18" charset="0"/>
              </a:endParaRPr>
            </a:p>
          </p:txBody>
        </p:sp>
      </p:grpSp>
      <p:grpSp>
        <p:nvGrpSpPr>
          <p:cNvPr id="7" name="Google Shape;1439;p50">
            <a:extLst>
              <a:ext uri="{FF2B5EF4-FFF2-40B4-BE49-F238E27FC236}">
                <a16:creationId xmlns:a16="http://schemas.microsoft.com/office/drawing/2014/main" id="{DF1F8195-600E-2616-810A-269C5B62A790}"/>
              </a:ext>
            </a:extLst>
          </p:cNvPr>
          <p:cNvGrpSpPr/>
          <p:nvPr/>
        </p:nvGrpSpPr>
        <p:grpSpPr>
          <a:xfrm>
            <a:off x="4297889" y="2069204"/>
            <a:ext cx="342882" cy="350068"/>
            <a:chOff x="3951850" y="2985350"/>
            <a:chExt cx="407950" cy="416500"/>
          </a:xfrm>
          <a:effectLst>
            <a:outerShdw blurRad="50800" dist="38100" dir="5400000" algn="t" rotWithShape="0">
              <a:prstClr val="black">
                <a:alpha val="40000"/>
              </a:prstClr>
            </a:outerShdw>
          </a:effectLst>
        </p:grpSpPr>
        <p:sp>
          <p:nvSpPr>
            <p:cNvPr id="8" name="Google Shape;1440;p50">
              <a:extLst>
                <a:ext uri="{FF2B5EF4-FFF2-40B4-BE49-F238E27FC236}">
                  <a16:creationId xmlns:a16="http://schemas.microsoft.com/office/drawing/2014/main" id="{DC5705F8-5AC5-2984-B952-F6FCD223D67C}"/>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1441;p50">
              <a:extLst>
                <a:ext uri="{FF2B5EF4-FFF2-40B4-BE49-F238E27FC236}">
                  <a16:creationId xmlns:a16="http://schemas.microsoft.com/office/drawing/2014/main" id="{33A41B11-3418-0AC1-6D0A-FE23341D0A2D}"/>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1442;p50">
              <a:extLst>
                <a:ext uri="{FF2B5EF4-FFF2-40B4-BE49-F238E27FC236}">
                  <a16:creationId xmlns:a16="http://schemas.microsoft.com/office/drawing/2014/main" id="{C7E4EDE2-CA2D-D431-52D3-44ED6C7D635F}"/>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1443;p50">
              <a:extLst>
                <a:ext uri="{FF2B5EF4-FFF2-40B4-BE49-F238E27FC236}">
                  <a16:creationId xmlns:a16="http://schemas.microsoft.com/office/drawing/2014/main" id="{F149E071-3D7D-FC0C-26FE-4861F96CF69F}"/>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2" name="Google Shape;1483;p50">
            <a:extLst>
              <a:ext uri="{FF2B5EF4-FFF2-40B4-BE49-F238E27FC236}">
                <a16:creationId xmlns:a16="http://schemas.microsoft.com/office/drawing/2014/main" id="{DA25E362-1395-9004-933A-39C4E841A8EA}"/>
              </a:ext>
            </a:extLst>
          </p:cNvPr>
          <p:cNvGrpSpPr/>
          <p:nvPr/>
        </p:nvGrpSpPr>
        <p:grpSpPr>
          <a:xfrm>
            <a:off x="2662596" y="2670862"/>
            <a:ext cx="353136" cy="313738"/>
            <a:chOff x="5292575" y="3681900"/>
            <a:chExt cx="420150" cy="373275"/>
          </a:xfrm>
          <a:effectLst>
            <a:outerShdw blurRad="50800" dist="38100" dir="5400000" algn="t" rotWithShape="0">
              <a:prstClr val="black">
                <a:alpha val="40000"/>
              </a:prstClr>
            </a:outerShdw>
          </a:effectLst>
        </p:grpSpPr>
        <p:sp>
          <p:nvSpPr>
            <p:cNvPr id="13" name="Google Shape;1484;p50">
              <a:extLst>
                <a:ext uri="{FF2B5EF4-FFF2-40B4-BE49-F238E27FC236}">
                  <a16:creationId xmlns:a16="http://schemas.microsoft.com/office/drawing/2014/main" id="{85175FFA-F818-A6E7-4DF4-8A333A98FC4C}"/>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4" name="Google Shape;1485;p50">
              <a:extLst>
                <a:ext uri="{FF2B5EF4-FFF2-40B4-BE49-F238E27FC236}">
                  <a16:creationId xmlns:a16="http://schemas.microsoft.com/office/drawing/2014/main" id="{566F7E11-6B24-6D56-2A90-B95A12EA2DC6}"/>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5" name="Google Shape;1486;p50">
              <a:extLst>
                <a:ext uri="{FF2B5EF4-FFF2-40B4-BE49-F238E27FC236}">
                  <a16:creationId xmlns:a16="http://schemas.microsoft.com/office/drawing/2014/main" id="{1434F398-CA74-D636-2864-84163A851D71}"/>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1487;p50">
              <a:extLst>
                <a:ext uri="{FF2B5EF4-FFF2-40B4-BE49-F238E27FC236}">
                  <a16:creationId xmlns:a16="http://schemas.microsoft.com/office/drawing/2014/main" id="{0F2AE76C-A342-1CA4-F3B8-4A1E0BEE8651}"/>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1488;p50">
              <a:extLst>
                <a:ext uri="{FF2B5EF4-FFF2-40B4-BE49-F238E27FC236}">
                  <a16:creationId xmlns:a16="http://schemas.microsoft.com/office/drawing/2014/main" id="{F51F447E-330D-3BD7-8716-7EA5CBC9654D}"/>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1489;p50">
              <a:extLst>
                <a:ext uri="{FF2B5EF4-FFF2-40B4-BE49-F238E27FC236}">
                  <a16:creationId xmlns:a16="http://schemas.microsoft.com/office/drawing/2014/main" id="{7060C4A3-1D15-6E64-8CCB-92029547F603}"/>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1490;p50">
              <a:extLst>
                <a:ext uri="{FF2B5EF4-FFF2-40B4-BE49-F238E27FC236}">
                  <a16:creationId xmlns:a16="http://schemas.microsoft.com/office/drawing/2014/main" id="{FDEE9091-7C7E-9CF8-AAEC-007741BCC4E2}"/>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0" name="Google Shape;1684;p50">
            <a:extLst>
              <a:ext uri="{FF2B5EF4-FFF2-40B4-BE49-F238E27FC236}">
                <a16:creationId xmlns:a16="http://schemas.microsoft.com/office/drawing/2014/main" id="{B6660EF0-4E6F-57B9-09CE-D83BC27BB058}"/>
              </a:ext>
            </a:extLst>
          </p:cNvPr>
          <p:cNvGrpSpPr/>
          <p:nvPr/>
        </p:nvGrpSpPr>
        <p:grpSpPr>
          <a:xfrm>
            <a:off x="3711781" y="3285022"/>
            <a:ext cx="452420" cy="433992"/>
            <a:chOff x="5233525" y="4954450"/>
            <a:chExt cx="538275" cy="516350"/>
          </a:xfrm>
          <a:effectLst>
            <a:outerShdw blurRad="50800" dist="38100" dir="5400000" algn="t" rotWithShape="0">
              <a:prstClr val="black">
                <a:alpha val="40000"/>
              </a:prstClr>
            </a:outerShdw>
          </a:effectLst>
        </p:grpSpPr>
        <p:sp>
          <p:nvSpPr>
            <p:cNvPr id="21" name="Google Shape;1685;p50">
              <a:extLst>
                <a:ext uri="{FF2B5EF4-FFF2-40B4-BE49-F238E27FC236}">
                  <a16:creationId xmlns:a16="http://schemas.microsoft.com/office/drawing/2014/main" id="{B75152DE-4771-88BC-312F-49034E1EF4B5}"/>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 name="Google Shape;1686;p50">
              <a:extLst>
                <a:ext uri="{FF2B5EF4-FFF2-40B4-BE49-F238E27FC236}">
                  <a16:creationId xmlns:a16="http://schemas.microsoft.com/office/drawing/2014/main" id="{776A22B6-D951-DEE9-5805-F51E84B19C06}"/>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 name="Google Shape;1687;p50">
              <a:extLst>
                <a:ext uri="{FF2B5EF4-FFF2-40B4-BE49-F238E27FC236}">
                  <a16:creationId xmlns:a16="http://schemas.microsoft.com/office/drawing/2014/main" id="{394E0281-7F05-A3AA-2197-94046E3B2E51}"/>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 name="Google Shape;1688;p50">
              <a:extLst>
                <a:ext uri="{FF2B5EF4-FFF2-40B4-BE49-F238E27FC236}">
                  <a16:creationId xmlns:a16="http://schemas.microsoft.com/office/drawing/2014/main" id="{217B6DC6-4963-F7C5-D88A-951ADF7F178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 name="Google Shape;1689;p50">
              <a:extLst>
                <a:ext uri="{FF2B5EF4-FFF2-40B4-BE49-F238E27FC236}">
                  <a16:creationId xmlns:a16="http://schemas.microsoft.com/office/drawing/2014/main" id="{4E19AE3B-B4D9-F65B-86C9-CF6E4596F321}"/>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 name="Google Shape;1690;p50">
              <a:extLst>
                <a:ext uri="{FF2B5EF4-FFF2-40B4-BE49-F238E27FC236}">
                  <a16:creationId xmlns:a16="http://schemas.microsoft.com/office/drawing/2014/main" id="{7BED33DE-93C9-2A8E-2BF6-32B1239B7A64}"/>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 name="Google Shape;1691;p50">
              <a:extLst>
                <a:ext uri="{FF2B5EF4-FFF2-40B4-BE49-F238E27FC236}">
                  <a16:creationId xmlns:a16="http://schemas.microsoft.com/office/drawing/2014/main" id="{2E230084-39F4-23F4-0E99-13A15F0158E7}"/>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 name="Google Shape;1692;p50">
              <a:extLst>
                <a:ext uri="{FF2B5EF4-FFF2-40B4-BE49-F238E27FC236}">
                  <a16:creationId xmlns:a16="http://schemas.microsoft.com/office/drawing/2014/main" id="{252A3FCA-10E1-DAF4-FE02-85A94CD386A1}"/>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 name="Google Shape;1693;p50">
              <a:extLst>
                <a:ext uri="{FF2B5EF4-FFF2-40B4-BE49-F238E27FC236}">
                  <a16:creationId xmlns:a16="http://schemas.microsoft.com/office/drawing/2014/main" id="{8BE9DF87-597D-03D2-5959-924CC0C15888}"/>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0" name="Google Shape;1694;p50">
              <a:extLst>
                <a:ext uri="{FF2B5EF4-FFF2-40B4-BE49-F238E27FC236}">
                  <a16:creationId xmlns:a16="http://schemas.microsoft.com/office/drawing/2014/main" id="{9E4734C8-66C2-21F8-FAD4-652E2CFFDCF7}"/>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1" name="Google Shape;1695;p50">
              <a:extLst>
                <a:ext uri="{FF2B5EF4-FFF2-40B4-BE49-F238E27FC236}">
                  <a16:creationId xmlns:a16="http://schemas.microsoft.com/office/drawing/2014/main" id="{1D15397A-9B73-E346-D476-367B8B35E1E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32" name="Google Shape;1275;p50">
            <a:extLst>
              <a:ext uri="{FF2B5EF4-FFF2-40B4-BE49-F238E27FC236}">
                <a16:creationId xmlns:a16="http://schemas.microsoft.com/office/drawing/2014/main" id="{E4256D80-D4AF-A52E-A1BC-12564BB42DD0}"/>
              </a:ext>
            </a:extLst>
          </p:cNvPr>
          <p:cNvGrpSpPr/>
          <p:nvPr/>
        </p:nvGrpSpPr>
        <p:grpSpPr>
          <a:xfrm>
            <a:off x="7203233" y="3831771"/>
            <a:ext cx="398106" cy="466531"/>
            <a:chOff x="590250" y="244200"/>
            <a:chExt cx="407975" cy="532175"/>
          </a:xfrm>
          <a:effectLst>
            <a:outerShdw blurRad="50800" dist="38100" dir="5400000" algn="t" rotWithShape="0">
              <a:prstClr val="black">
                <a:alpha val="40000"/>
              </a:prstClr>
            </a:outerShdw>
          </a:effectLst>
        </p:grpSpPr>
        <p:sp>
          <p:nvSpPr>
            <p:cNvPr id="33" name="Google Shape;1276;p50">
              <a:extLst>
                <a:ext uri="{FF2B5EF4-FFF2-40B4-BE49-F238E27FC236}">
                  <a16:creationId xmlns:a16="http://schemas.microsoft.com/office/drawing/2014/main" id="{73FB5FC7-0451-073D-899C-796F2B76DA28}"/>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 name="Google Shape;1277;p50">
              <a:extLst>
                <a:ext uri="{FF2B5EF4-FFF2-40B4-BE49-F238E27FC236}">
                  <a16:creationId xmlns:a16="http://schemas.microsoft.com/office/drawing/2014/main" id="{20D58F0F-FA63-7638-DD69-A7EC31E02AD3}"/>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 name="Google Shape;1278;p50">
              <a:extLst>
                <a:ext uri="{FF2B5EF4-FFF2-40B4-BE49-F238E27FC236}">
                  <a16:creationId xmlns:a16="http://schemas.microsoft.com/office/drawing/2014/main" id="{5F362EC9-4329-4FCA-E3A6-80B5EEB8CEEE}"/>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6" name="Google Shape;1279;p50">
              <a:extLst>
                <a:ext uri="{FF2B5EF4-FFF2-40B4-BE49-F238E27FC236}">
                  <a16:creationId xmlns:a16="http://schemas.microsoft.com/office/drawing/2014/main" id="{2FD8713D-D857-2AAB-1C35-6DC630543BA6}"/>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 name="Google Shape;1280;p50">
              <a:extLst>
                <a:ext uri="{FF2B5EF4-FFF2-40B4-BE49-F238E27FC236}">
                  <a16:creationId xmlns:a16="http://schemas.microsoft.com/office/drawing/2014/main" id="{DBD67271-D6B3-E3BD-522B-6CFF641F027A}"/>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8" name="Google Shape;1281;p50">
              <a:extLst>
                <a:ext uri="{FF2B5EF4-FFF2-40B4-BE49-F238E27FC236}">
                  <a16:creationId xmlns:a16="http://schemas.microsoft.com/office/drawing/2014/main" id="{284EF385-F3A1-744B-CD89-A566EA0AB27D}"/>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9" name="Google Shape;1282;p50">
              <a:extLst>
                <a:ext uri="{FF2B5EF4-FFF2-40B4-BE49-F238E27FC236}">
                  <a16:creationId xmlns:a16="http://schemas.microsoft.com/office/drawing/2014/main" id="{302C869B-FC7D-1BB2-C663-66048E41FCBC}"/>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 name="Google Shape;1283;p50">
              <a:extLst>
                <a:ext uri="{FF2B5EF4-FFF2-40B4-BE49-F238E27FC236}">
                  <a16:creationId xmlns:a16="http://schemas.microsoft.com/office/drawing/2014/main" id="{ABF12576-7F0D-431D-4E29-A683B07DB748}"/>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 name="Google Shape;1284;p50">
              <a:extLst>
                <a:ext uri="{FF2B5EF4-FFF2-40B4-BE49-F238E27FC236}">
                  <a16:creationId xmlns:a16="http://schemas.microsoft.com/office/drawing/2014/main" id="{AB7A87A2-5A5D-CAD3-92F0-E7FE3D663110}"/>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 name="Google Shape;1285;p50">
              <a:extLst>
                <a:ext uri="{FF2B5EF4-FFF2-40B4-BE49-F238E27FC236}">
                  <a16:creationId xmlns:a16="http://schemas.microsoft.com/office/drawing/2014/main" id="{839A2090-A15E-B94E-D15E-047F24FBDEB0}"/>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 name="Google Shape;1286;p50">
              <a:extLst>
                <a:ext uri="{FF2B5EF4-FFF2-40B4-BE49-F238E27FC236}">
                  <a16:creationId xmlns:a16="http://schemas.microsoft.com/office/drawing/2014/main" id="{FF85CEC1-8CCD-4928-0FE2-67DCA9A5C0B3}"/>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4" name="Google Shape;1287;p50">
              <a:extLst>
                <a:ext uri="{FF2B5EF4-FFF2-40B4-BE49-F238E27FC236}">
                  <a16:creationId xmlns:a16="http://schemas.microsoft.com/office/drawing/2014/main" id="{8DC66FF5-3A54-81E9-A2FC-AAEB2C682985}"/>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5" name="Google Shape;1288;p50">
              <a:extLst>
                <a:ext uri="{FF2B5EF4-FFF2-40B4-BE49-F238E27FC236}">
                  <a16:creationId xmlns:a16="http://schemas.microsoft.com/office/drawing/2014/main" id="{A9E6B44D-41A9-4F01-BE02-F77F3D789749}"/>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6" name="Google Shape;1289;p50">
              <a:extLst>
                <a:ext uri="{FF2B5EF4-FFF2-40B4-BE49-F238E27FC236}">
                  <a16:creationId xmlns:a16="http://schemas.microsoft.com/office/drawing/2014/main" id="{0F580245-1AA7-51C1-66AB-7B69D0103982}"/>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14"/>
                                        </p:tgtEl>
                                        <p:attrNameLst>
                                          <p:attrName>style.visibility</p:attrName>
                                        </p:attrNameLst>
                                      </p:cBhvr>
                                      <p:to>
                                        <p:strVal val="visible"/>
                                      </p:to>
                                    </p:set>
                                    <p:anim calcmode="lin" valueType="num">
                                      <p:cBhvr>
                                        <p:cTn id="7" dur="1000" fill="hold"/>
                                        <p:tgtEl>
                                          <p:spTgt spid="914"/>
                                        </p:tgtEl>
                                        <p:attrNameLst>
                                          <p:attrName>ppt_w</p:attrName>
                                        </p:attrNameLst>
                                      </p:cBhvr>
                                      <p:tavLst>
                                        <p:tav tm="0">
                                          <p:val>
                                            <p:fltVal val="0"/>
                                          </p:val>
                                        </p:tav>
                                        <p:tav tm="100000">
                                          <p:val>
                                            <p:strVal val="#ppt_w"/>
                                          </p:val>
                                        </p:tav>
                                      </p:tavLst>
                                    </p:anim>
                                    <p:anim calcmode="lin" valueType="num">
                                      <p:cBhvr>
                                        <p:cTn id="8" dur="1000" fill="hold"/>
                                        <p:tgtEl>
                                          <p:spTgt spid="914"/>
                                        </p:tgtEl>
                                        <p:attrNameLst>
                                          <p:attrName>ppt_h</p:attrName>
                                        </p:attrNameLst>
                                      </p:cBhvr>
                                      <p:tavLst>
                                        <p:tav tm="0">
                                          <p:val>
                                            <p:fltVal val="0"/>
                                          </p:val>
                                        </p:tav>
                                        <p:tav tm="100000">
                                          <p:val>
                                            <p:strVal val="#ppt_h"/>
                                          </p:val>
                                        </p:tav>
                                      </p:tavLst>
                                    </p:anim>
                                    <p:anim calcmode="lin" valueType="num">
                                      <p:cBhvr>
                                        <p:cTn id="9" dur="1000" fill="hold"/>
                                        <p:tgtEl>
                                          <p:spTgt spid="914"/>
                                        </p:tgtEl>
                                        <p:attrNameLst>
                                          <p:attrName>style.rotation</p:attrName>
                                        </p:attrNameLst>
                                      </p:cBhvr>
                                      <p:tavLst>
                                        <p:tav tm="0">
                                          <p:val>
                                            <p:fltVal val="90"/>
                                          </p:val>
                                        </p:tav>
                                        <p:tav tm="100000">
                                          <p:val>
                                            <p:fltVal val="0"/>
                                          </p:val>
                                        </p:tav>
                                      </p:tavLst>
                                    </p:anim>
                                    <p:animEffect transition="in" filter="fade">
                                      <p:cBhvr>
                                        <p:cTn id="10" dur="1000"/>
                                        <p:tgtEl>
                                          <p:spTgt spid="914"/>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2000"/>
                                        <p:tgtEl>
                                          <p:spTgt spid="3"/>
                                        </p:tgtEl>
                                      </p:cBhvr>
                                    </p:animEffect>
                                  </p:childTnLst>
                                </p:cTn>
                              </p:par>
                              <p:par>
                                <p:cTn id="16" presetID="21"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2000"/>
                                        <p:tgtEl>
                                          <p:spTgt spid="7"/>
                                        </p:tgtEl>
                                      </p:cBhvr>
                                    </p:animEffect>
                                  </p:childTnLst>
                                </p:cTn>
                              </p:par>
                              <p:par>
                                <p:cTn id="19" presetID="21" presetClass="entr" presetSubtype="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heel(1)">
                                      <p:cBhvr>
                                        <p:cTn id="21" dur="2000"/>
                                        <p:tgtEl>
                                          <p:spTgt spid="12"/>
                                        </p:tgtEl>
                                      </p:cBhvr>
                                    </p:animEffect>
                                  </p:childTnLst>
                                </p:cTn>
                              </p:par>
                              <p:par>
                                <p:cTn id="22" presetID="21" presetClass="entr" presetSubtype="1"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heel(1)">
                                      <p:cBhvr>
                                        <p:cTn id="24" dur="2000"/>
                                        <p:tgtEl>
                                          <p:spTgt spid="20"/>
                                        </p:tgtEl>
                                      </p:cBhvr>
                                    </p:animEffect>
                                  </p:childTnLst>
                                </p:cTn>
                              </p:par>
                              <p:par>
                                <p:cTn id="25" presetID="21" presetClass="entr" presetSubtype="1"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heel(1)">
                                      <p:cBhvr>
                                        <p:cTn id="27" dur="2000"/>
                                        <p:tgtEl>
                                          <p:spTgt spid="32"/>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heel(1)">
                                      <p:cBhvr>
                                        <p:cTn id="3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0"/>
          <p:cNvSpPr txBox="1">
            <a:spLocks noGrp="1"/>
          </p:cNvSpPr>
          <p:nvPr>
            <p:ph type="ctrTitle"/>
          </p:nvPr>
        </p:nvSpPr>
        <p:spPr>
          <a:xfrm>
            <a:off x="448270" y="431049"/>
            <a:ext cx="7772400" cy="11598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r>
              <a:rPr lang="en-US" altLang="zh-CN" sz="4000" b="1">
                <a:solidFill>
                  <a:schemeClr val="bg1"/>
                </a:solidFill>
                <a:latin typeface="Times New Roman" panose="02020603050405020304" pitchFamily="18" charset="0"/>
                <a:ea typeface="Yeseva One" panose="00000500000000000000" charset="0"/>
                <a:cs typeface="Times New Roman" panose="02020603050405020304" pitchFamily="18" charset="0"/>
              </a:rPr>
              <a:t>Những </a:t>
            </a:r>
            <a:r>
              <a:rPr lang="vi-VN" sz="4000" b="1">
                <a:solidFill>
                  <a:schemeClr val="bg1"/>
                </a:solidFill>
                <a:latin typeface="Times New Roman" panose="02020603050405020304" pitchFamily="18" charset="0"/>
                <a:ea typeface="Titillium Web"/>
                <a:cs typeface="Times New Roman" panose="02020603050405020304" pitchFamily="18" charset="0"/>
                <a:sym typeface="Titillium Web"/>
              </a:rPr>
              <a:t>ưu điểm và nhược điểm </a:t>
            </a:r>
            <a:br>
              <a:rPr lang="en-US" sz="4000" b="1">
                <a:solidFill>
                  <a:schemeClr val="bg1"/>
                </a:solidFill>
                <a:latin typeface="Times New Roman" panose="02020603050405020304" pitchFamily="18" charset="0"/>
                <a:ea typeface="Titillium Web"/>
                <a:cs typeface="Times New Roman" panose="02020603050405020304" pitchFamily="18" charset="0"/>
                <a:sym typeface="Titillium Web"/>
              </a:rPr>
            </a:br>
            <a:r>
              <a:rPr lang="vi-VN" sz="4000" b="1">
                <a:solidFill>
                  <a:schemeClr val="bg1"/>
                </a:solidFill>
                <a:latin typeface="Times New Roman" panose="02020603050405020304" pitchFamily="18" charset="0"/>
                <a:ea typeface="Titillium Web"/>
                <a:cs typeface="Times New Roman" panose="02020603050405020304" pitchFamily="18" charset="0"/>
                <a:sym typeface="Titillium Web"/>
              </a:rPr>
              <a:t>của wordpress</a:t>
            </a:r>
            <a:br>
              <a:rPr lang="vi-VN" b="1">
                <a:solidFill>
                  <a:srgbClr val="6E86B6"/>
                </a:solidFill>
                <a:latin typeface="Times New Roman" panose="02020603050405020304" pitchFamily="18" charset="0"/>
                <a:ea typeface="Titillium Web"/>
                <a:cs typeface="Times New Roman" panose="02020603050405020304" pitchFamily="18" charset="0"/>
                <a:sym typeface="Titillium Web"/>
              </a:rPr>
            </a:br>
            <a:endParaRPr lang="en-US" altLang="zh-CN" b="1">
              <a:solidFill>
                <a:schemeClr val="bg1"/>
              </a:solidFill>
              <a:latin typeface="Times New Roman" panose="02020603050405020304" pitchFamily="18" charset="0"/>
              <a:ea typeface="Yeseva One" panose="00000500000000000000" charset="0"/>
              <a:cs typeface="Times New Roman" panose="02020603050405020304" pitchFamily="18" charset="0"/>
            </a:endParaRPr>
          </a:p>
        </p:txBody>
      </p:sp>
      <p:sp>
        <p:nvSpPr>
          <p:cNvPr id="1052" name="Google Shape;1052;p40"/>
          <p:cNvSpPr txBox="1">
            <a:spLocks noGrp="1"/>
          </p:cNvSpPr>
          <p:nvPr>
            <p:ph type="subTitle" idx="1"/>
          </p:nvPr>
        </p:nvSpPr>
        <p:spPr>
          <a:xfrm>
            <a:off x="448270" y="2216158"/>
            <a:ext cx="7772400" cy="7848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endParaRPr sz="2400" dirty="0">
              <a:latin typeface="Times New Roman" panose="02020603050405020304" pitchFamily="18" charset="0"/>
              <a:cs typeface="Times New Roman" panose="02020603050405020304" pitchFamily="18" charset="0"/>
            </a:endParaRPr>
          </a:p>
        </p:txBody>
      </p:sp>
      <p:sp>
        <p:nvSpPr>
          <p:cNvPr id="1053" name="Google Shape;1053;p40"/>
          <p:cNvSpPr/>
          <p:nvPr/>
        </p:nvSpPr>
        <p:spPr>
          <a:xfrm>
            <a:off x="6898675" y="2121449"/>
            <a:ext cx="1604875" cy="2519775"/>
          </a:xfrm>
          <a:prstGeom prst="rect">
            <a:avLst/>
          </a:prstGeom>
        </p:spPr>
        <p:txBody>
          <a:bodyPr>
            <a:prstTxWarp prst="textPlain">
              <a:avLst/>
            </a:prstTxWarp>
          </a:bodyPr>
          <a:lstStyle/>
          <a:p>
            <a:pPr lvl="0" algn="ctr"/>
            <a:r>
              <a:rPr lang="en-US" b="1">
                <a:solidFill>
                  <a:srgbClr val="6E86B6"/>
                </a:solidFill>
                <a:latin typeface="Times New Roman" panose="02020603050405020304" pitchFamily="18" charset="0"/>
                <a:cs typeface="Times New Roman" panose="02020603050405020304" pitchFamily="18" charset="0"/>
              </a:rPr>
              <a:t>3</a:t>
            </a:r>
            <a:endParaRPr b="1" i="0">
              <a:ln>
                <a:noFill/>
              </a:ln>
              <a:solidFill>
                <a:srgbClr val="6E86B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09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wheel(1)">
                                      <p:cBhvr>
                                        <p:cTn id="7" dur="2000"/>
                                        <p:tgtEl>
                                          <p:spTgt spid="105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52">
                                            <p:txEl>
                                              <p:pRg st="0" end="0"/>
                                            </p:txEl>
                                          </p:spTgt>
                                        </p:tgtEl>
                                        <p:attrNameLst>
                                          <p:attrName>style.visibility</p:attrName>
                                        </p:attrNameLst>
                                      </p:cBhvr>
                                      <p:to>
                                        <p:strVal val="visible"/>
                                      </p:to>
                                    </p:set>
                                    <p:animEffect transition="in" filter="wheel(1)">
                                      <p:cBhvr>
                                        <p:cTn id="10" dur="2000"/>
                                        <p:tgtEl>
                                          <p:spTgt spid="1052">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053"/>
                                        </p:tgtEl>
                                        <p:attrNameLst>
                                          <p:attrName>style.visibility</p:attrName>
                                        </p:attrNameLst>
                                      </p:cBhvr>
                                      <p:to>
                                        <p:strVal val="visible"/>
                                      </p:to>
                                    </p:set>
                                    <p:animEffect transition="in" filter="wheel(1)">
                                      <p:cBhvr>
                                        <p:cTn id="13" dur="2000"/>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p:bldP spid="1052" grpId="0" build="p"/>
      <p:bldP spid="10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31"/>
          <p:cNvSpPr txBox="1">
            <a:spLocks noGrp="1"/>
          </p:cNvSpPr>
          <p:nvPr>
            <p:ph type="title"/>
          </p:nvPr>
        </p:nvSpPr>
        <p:spPr>
          <a:xfrm>
            <a:off x="739675" y="-1"/>
            <a:ext cx="7686000" cy="716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accent2"/>
                </a:solidFill>
                <a:latin typeface="Titillium Web" panose="00000500000000000000" pitchFamily="2" charset="0"/>
              </a:rPr>
              <a:t>Ưu điểm</a:t>
            </a:r>
            <a:endParaRPr sz="2400" b="1" dirty="0">
              <a:solidFill>
                <a:schemeClr val="accent2"/>
              </a:solidFill>
              <a:latin typeface="Titillium Web" panose="00000500000000000000" pitchFamily="2" charset="0"/>
            </a:endParaRPr>
          </a:p>
        </p:txBody>
      </p:sp>
      <p:sp>
        <p:nvSpPr>
          <p:cNvPr id="946" name="Google Shape;946;p3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600"/>
              <a:t>16</a:t>
            </a:fld>
            <a:endParaRPr sz="1600"/>
          </a:p>
        </p:txBody>
      </p:sp>
      <p:sp>
        <p:nvSpPr>
          <p:cNvPr id="2" name="TextBox 1">
            <a:extLst>
              <a:ext uri="{FF2B5EF4-FFF2-40B4-BE49-F238E27FC236}">
                <a16:creationId xmlns:a16="http://schemas.microsoft.com/office/drawing/2014/main" id="{C03A9326-1179-126A-326F-AB18C0D0A6FD}"/>
              </a:ext>
            </a:extLst>
          </p:cNvPr>
          <p:cNvSpPr txBox="1"/>
          <p:nvPr/>
        </p:nvSpPr>
        <p:spPr>
          <a:xfrm>
            <a:off x="674299" y="798947"/>
            <a:ext cx="8118247" cy="4031873"/>
          </a:xfrm>
          <a:prstGeom prst="rect">
            <a:avLst/>
          </a:prstGeom>
          <a:noFill/>
          <a:effectLst>
            <a:outerShdw blurRad="50800" dist="38100" dir="5400000" algn="t" rotWithShape="0">
              <a:prstClr val="black">
                <a:alpha val="40000"/>
              </a:prstClr>
            </a:outerShdw>
          </a:effectLst>
        </p:spPr>
        <p:txBody>
          <a:bodyPr wrap="square" rtlCol="0">
            <a:spAutoFit/>
          </a:bodyPr>
          <a:lstStyle/>
          <a:p>
            <a:pPr algn="l"/>
            <a:r>
              <a:rPr lang="vi-VN" sz="1600" b="1" i="0" dirty="0">
                <a:solidFill>
                  <a:schemeClr val="accent3">
                    <a:lumMod val="40000"/>
                    <a:lumOff val="60000"/>
                  </a:schemeClr>
                </a:solidFill>
                <a:effectLst/>
                <a:latin typeface="+mj-lt"/>
              </a:rPr>
              <a:t>Dễ sử dụng:</a:t>
            </a:r>
            <a:r>
              <a:rPr lang="vi-VN" sz="1600" b="0" i="0" dirty="0">
                <a:solidFill>
                  <a:schemeClr val="accent3">
                    <a:lumMod val="40000"/>
                    <a:lumOff val="60000"/>
                  </a:schemeClr>
                </a:solidFill>
                <a:effectLst/>
                <a:latin typeface="+mj-lt"/>
              </a:rPr>
              <a:t> Dùng WordPress khi thiết kế trang web là dễ sử dụng. Thao tác đơn giản rất đơn giản, dễ hiểu và dễ vận hành nên người sử dụng không cần biết kiến ​​thức lập trình nâng cao.</a:t>
            </a:r>
          </a:p>
          <a:p>
            <a:pPr algn="l"/>
            <a:endParaRPr lang="en-US" sz="1600" b="1" i="0" dirty="0">
              <a:solidFill>
                <a:schemeClr val="accent3">
                  <a:lumMod val="40000"/>
                  <a:lumOff val="60000"/>
                </a:schemeClr>
              </a:solidFill>
              <a:effectLst/>
              <a:latin typeface="+mj-lt"/>
            </a:endParaRPr>
          </a:p>
          <a:p>
            <a:pPr algn="l"/>
            <a:r>
              <a:rPr lang="vi-VN" sz="1600" b="1" i="0" dirty="0">
                <a:solidFill>
                  <a:schemeClr val="accent3">
                    <a:lumMod val="40000"/>
                    <a:lumOff val="60000"/>
                  </a:schemeClr>
                </a:solidFill>
                <a:effectLst/>
                <a:latin typeface="+mj-lt"/>
              </a:rPr>
              <a:t>Dễ quản lý: </a:t>
            </a:r>
            <a:r>
              <a:rPr lang="vi-VN" sz="1600" b="0" i="0" dirty="0">
                <a:solidFill>
                  <a:schemeClr val="accent3">
                    <a:lumMod val="40000"/>
                    <a:lumOff val="60000"/>
                  </a:schemeClr>
                </a:solidFill>
                <a:effectLst/>
                <a:latin typeface="+mj-lt"/>
              </a:rPr>
              <a:t>Hệ thống quản trị rất dễ dàng, tất cả các mục như bài đăng, giao diện, cài đặt, … được sắp xếp dễ hiểu, khoa học và hợp lý cho người mới bắt đầu sử dụng.</a:t>
            </a:r>
          </a:p>
          <a:p>
            <a:pPr algn="l"/>
            <a:endParaRPr lang="en-US" sz="1600" b="1" i="0" dirty="0">
              <a:solidFill>
                <a:schemeClr val="accent3">
                  <a:lumMod val="40000"/>
                  <a:lumOff val="60000"/>
                </a:schemeClr>
              </a:solidFill>
              <a:effectLst/>
              <a:latin typeface="+mj-lt"/>
            </a:endParaRPr>
          </a:p>
          <a:p>
            <a:pPr algn="l"/>
            <a:r>
              <a:rPr lang="vi-VN" sz="1600" b="1" i="0" dirty="0">
                <a:solidFill>
                  <a:schemeClr val="accent3">
                    <a:lumMod val="40000"/>
                    <a:lumOff val="60000"/>
                  </a:schemeClr>
                </a:solidFill>
                <a:effectLst/>
                <a:latin typeface="+mj-lt"/>
              </a:rPr>
              <a:t>Nguồn mở miễn phí: </a:t>
            </a:r>
            <a:r>
              <a:rPr lang="vi-VN" sz="1600" b="0" i="0" dirty="0">
                <a:solidFill>
                  <a:schemeClr val="accent3">
                    <a:lumMod val="40000"/>
                    <a:lumOff val="60000"/>
                  </a:schemeClr>
                </a:solidFill>
                <a:effectLst/>
                <a:latin typeface="+mj-lt"/>
              </a:rPr>
              <a:t>Thiết kế trang web miễn phí.</a:t>
            </a:r>
          </a:p>
          <a:p>
            <a:pPr algn="l"/>
            <a:endParaRPr lang="en-US" sz="1600" b="1" i="0" dirty="0">
              <a:solidFill>
                <a:schemeClr val="accent3">
                  <a:lumMod val="40000"/>
                  <a:lumOff val="60000"/>
                </a:schemeClr>
              </a:solidFill>
              <a:effectLst/>
              <a:latin typeface="+mj-lt"/>
            </a:endParaRPr>
          </a:p>
          <a:p>
            <a:pPr algn="l"/>
            <a:r>
              <a:rPr lang="vi-VN" sz="1600" b="1" i="0" dirty="0">
                <a:solidFill>
                  <a:schemeClr val="accent3">
                    <a:lumMod val="40000"/>
                    <a:lumOff val="60000"/>
                  </a:schemeClr>
                </a:solidFill>
                <a:effectLst/>
                <a:latin typeface="+mj-lt"/>
              </a:rPr>
              <a:t>Tối ưu hóa SEO:</a:t>
            </a:r>
            <a:r>
              <a:rPr lang="vi-VN" sz="1600" b="0" i="0" dirty="0">
                <a:solidFill>
                  <a:schemeClr val="accent3">
                    <a:lumMod val="40000"/>
                    <a:lumOff val="60000"/>
                  </a:schemeClr>
                </a:solidFill>
                <a:effectLst/>
                <a:latin typeface="+mj-lt"/>
              </a:rPr>
              <a:t> Có các công cụ mặc định để giúp SEO trang web dễ dàng hơn và nhanh hơn.</a:t>
            </a:r>
          </a:p>
          <a:p>
            <a:pPr algn="l"/>
            <a:endParaRPr lang="en-US" sz="1600" b="1" i="0" dirty="0">
              <a:solidFill>
                <a:schemeClr val="accent3">
                  <a:lumMod val="40000"/>
                  <a:lumOff val="60000"/>
                </a:schemeClr>
              </a:solidFill>
              <a:effectLst/>
              <a:latin typeface="+mj-lt"/>
            </a:endParaRPr>
          </a:p>
          <a:p>
            <a:pPr algn="l"/>
            <a:r>
              <a:rPr lang="vi-VN" sz="1600" b="1" i="0" dirty="0">
                <a:solidFill>
                  <a:schemeClr val="accent3">
                    <a:lumMod val="40000"/>
                    <a:lumOff val="60000"/>
                  </a:schemeClr>
                </a:solidFill>
                <a:effectLst/>
                <a:latin typeface="+mj-lt"/>
              </a:rPr>
              <a:t>Thiết kế trang web</a:t>
            </a:r>
            <a:r>
              <a:rPr lang="vi-VN" sz="1600" b="0" i="0" dirty="0">
                <a:solidFill>
                  <a:schemeClr val="accent3">
                    <a:lumMod val="40000"/>
                    <a:lumOff val="60000"/>
                  </a:schemeClr>
                </a:solidFill>
                <a:effectLst/>
                <a:latin typeface="+mj-lt"/>
              </a:rPr>
              <a:t> Mã nguồn mở hỗ trợ người dùng thiết kế trang web nhanh không cần phải biết quá nhiều kiến thức lập trình.</a:t>
            </a:r>
          </a:p>
          <a:p>
            <a:pPr algn="l"/>
            <a:endParaRPr lang="en-US" sz="1600" b="1" i="0" dirty="0">
              <a:solidFill>
                <a:schemeClr val="accent3">
                  <a:lumMod val="40000"/>
                  <a:lumOff val="60000"/>
                </a:schemeClr>
              </a:solidFill>
              <a:effectLst/>
              <a:latin typeface="+mj-lt"/>
            </a:endParaRPr>
          </a:p>
          <a:p>
            <a:pPr algn="l"/>
            <a:r>
              <a:rPr lang="vi-VN" sz="1600" b="1" i="0" dirty="0">
                <a:solidFill>
                  <a:schemeClr val="accent3">
                    <a:lumMod val="40000"/>
                    <a:lumOff val="60000"/>
                  </a:schemeClr>
                </a:solidFill>
                <a:effectLst/>
                <a:latin typeface="+mj-lt"/>
              </a:rPr>
              <a:t>Hỗ trợ nhiều ngôn ngữ</a:t>
            </a:r>
            <a:r>
              <a:rPr lang="vi-VN" sz="1600" b="0" i="0" dirty="0">
                <a:solidFill>
                  <a:schemeClr val="accent3">
                    <a:lumMod val="40000"/>
                    <a:lumOff val="60000"/>
                  </a:schemeClr>
                </a:solidFill>
                <a:effectLst/>
                <a:latin typeface="+mj-lt"/>
              </a:rPr>
              <a:t> WordPress hỗ </a:t>
            </a:r>
            <a:r>
              <a:rPr lang="vi-VN" sz="1600" b="0" i="0">
                <a:solidFill>
                  <a:schemeClr val="accent3">
                    <a:lumMod val="40000"/>
                    <a:lumOff val="60000"/>
                  </a:schemeClr>
                </a:solidFill>
                <a:effectLst/>
                <a:latin typeface="+mj-lt"/>
              </a:rPr>
              <a:t>trợ </a:t>
            </a:r>
            <a:r>
              <a:rPr lang="en-US" sz="1600">
                <a:solidFill>
                  <a:schemeClr val="accent3">
                    <a:lumMod val="40000"/>
                    <a:lumOff val="60000"/>
                  </a:schemeClr>
                </a:solidFill>
                <a:latin typeface="+mj-lt"/>
              </a:rPr>
              <a:t>169</a:t>
            </a:r>
            <a:r>
              <a:rPr lang="vi-VN" sz="1600" b="0" i="0">
                <a:solidFill>
                  <a:schemeClr val="accent3">
                    <a:lumMod val="40000"/>
                    <a:lumOff val="60000"/>
                  </a:schemeClr>
                </a:solidFill>
                <a:effectLst/>
                <a:latin typeface="+mj-lt"/>
              </a:rPr>
              <a:t> </a:t>
            </a:r>
            <a:r>
              <a:rPr lang="vi-VN" sz="1600" b="0" i="0" dirty="0">
                <a:solidFill>
                  <a:schemeClr val="accent3">
                    <a:lumMod val="40000"/>
                    <a:lumOff val="60000"/>
                  </a:schemeClr>
                </a:solidFill>
                <a:effectLst/>
                <a:latin typeface="+mj-lt"/>
              </a:rPr>
              <a:t>ngôn ngữ trong đó có tiếng Việt. Vì vậy người dùng có thể dễ dàng làm việc và thao tác trên đó.</a:t>
            </a:r>
          </a:p>
          <a:p>
            <a:endParaRPr lang="en-US" sz="1600" dirty="0">
              <a:latin typeface="+mj-lt"/>
            </a:endParaRPr>
          </a:p>
        </p:txBody>
      </p:sp>
      <p:sp>
        <p:nvSpPr>
          <p:cNvPr id="4" name="Arrow: Right 3">
            <a:extLst>
              <a:ext uri="{FF2B5EF4-FFF2-40B4-BE49-F238E27FC236}">
                <a16:creationId xmlns:a16="http://schemas.microsoft.com/office/drawing/2014/main" id="{6F3E35E3-9DA0-75A2-7BE0-1424266D3A9A}"/>
              </a:ext>
            </a:extLst>
          </p:cNvPr>
          <p:cNvSpPr/>
          <p:nvPr/>
        </p:nvSpPr>
        <p:spPr>
          <a:xfrm>
            <a:off x="382226" y="969295"/>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Arrow: Right 4">
            <a:extLst>
              <a:ext uri="{FF2B5EF4-FFF2-40B4-BE49-F238E27FC236}">
                <a16:creationId xmlns:a16="http://schemas.microsoft.com/office/drawing/2014/main" id="{58907243-C88E-49D0-7A99-27A7C13904F0}"/>
              </a:ext>
            </a:extLst>
          </p:cNvPr>
          <p:cNvSpPr/>
          <p:nvPr/>
        </p:nvSpPr>
        <p:spPr>
          <a:xfrm>
            <a:off x="363094" y="1660719"/>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Arrow: Right 5">
            <a:extLst>
              <a:ext uri="{FF2B5EF4-FFF2-40B4-BE49-F238E27FC236}">
                <a16:creationId xmlns:a16="http://schemas.microsoft.com/office/drawing/2014/main" id="{E5F5F862-14B1-698B-2120-1EAC6F9BE015}"/>
              </a:ext>
            </a:extLst>
          </p:cNvPr>
          <p:cNvSpPr/>
          <p:nvPr/>
        </p:nvSpPr>
        <p:spPr>
          <a:xfrm>
            <a:off x="324719" y="4052475"/>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Arrow: Right 6">
            <a:extLst>
              <a:ext uri="{FF2B5EF4-FFF2-40B4-BE49-F238E27FC236}">
                <a16:creationId xmlns:a16="http://schemas.microsoft.com/office/drawing/2014/main" id="{C793A176-6FAD-0851-4F29-47A12346A3E3}"/>
              </a:ext>
            </a:extLst>
          </p:cNvPr>
          <p:cNvSpPr/>
          <p:nvPr/>
        </p:nvSpPr>
        <p:spPr>
          <a:xfrm>
            <a:off x="346820" y="2314602"/>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Arrow: Right 7">
            <a:extLst>
              <a:ext uri="{FF2B5EF4-FFF2-40B4-BE49-F238E27FC236}">
                <a16:creationId xmlns:a16="http://schemas.microsoft.com/office/drawing/2014/main" id="{94C25801-4792-DDCB-A7F5-2AA0129458F9}"/>
              </a:ext>
            </a:extLst>
          </p:cNvPr>
          <p:cNvSpPr/>
          <p:nvPr/>
        </p:nvSpPr>
        <p:spPr>
          <a:xfrm>
            <a:off x="346820" y="2851620"/>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Arrow: Right 8">
            <a:extLst>
              <a:ext uri="{FF2B5EF4-FFF2-40B4-BE49-F238E27FC236}">
                <a16:creationId xmlns:a16="http://schemas.microsoft.com/office/drawing/2014/main" id="{546C7ABC-4AB0-FCCE-417C-5298FDD97F16}"/>
              </a:ext>
            </a:extLst>
          </p:cNvPr>
          <p:cNvSpPr/>
          <p:nvPr/>
        </p:nvSpPr>
        <p:spPr>
          <a:xfrm>
            <a:off x="346820" y="3388638"/>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45"/>
                                        </p:tgtEl>
                                        <p:attrNameLst>
                                          <p:attrName>style.visibility</p:attrName>
                                        </p:attrNameLst>
                                      </p:cBhvr>
                                      <p:to>
                                        <p:strVal val="visible"/>
                                      </p:to>
                                    </p:set>
                                    <p:animEffect transition="in" filter="fade">
                                      <p:cBhvr>
                                        <p:cTn id="7" dur="1000"/>
                                        <p:tgtEl>
                                          <p:spTgt spid="945"/>
                                        </p:tgtEl>
                                      </p:cBhvr>
                                    </p:animEffect>
                                    <p:anim calcmode="lin" valueType="num">
                                      <p:cBhvr>
                                        <p:cTn id="8" dur="1000" fill="hold"/>
                                        <p:tgtEl>
                                          <p:spTgt spid="945"/>
                                        </p:tgtEl>
                                        <p:attrNameLst>
                                          <p:attrName>ppt_x</p:attrName>
                                        </p:attrNameLst>
                                      </p:cBhvr>
                                      <p:tavLst>
                                        <p:tav tm="0">
                                          <p:val>
                                            <p:strVal val="#ppt_x"/>
                                          </p:val>
                                        </p:tav>
                                        <p:tav tm="100000">
                                          <p:val>
                                            <p:strVal val="#ppt_x"/>
                                          </p:val>
                                        </p:tav>
                                      </p:tavLst>
                                    </p:anim>
                                    <p:anim calcmode="lin" valueType="num">
                                      <p:cBhvr>
                                        <p:cTn id="9" dur="1000" fill="hold"/>
                                        <p:tgtEl>
                                          <p:spTgt spid="9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80">
                                          <p:stCondLst>
                                            <p:cond delay="0"/>
                                          </p:stCondLst>
                                        </p:cTn>
                                        <p:tgtEl>
                                          <p:spTgt spid="2"/>
                                        </p:tgtEl>
                                      </p:cBhvr>
                                    </p:animEffect>
                                    <p:anim calcmode="lin" valueType="num">
                                      <p:cBhvr>
                                        <p:cTn id="1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gtEl>
                                      </p:cBhvr>
                                      <p:to x="100000" y="60000"/>
                                    </p:animScale>
                                    <p:animScale>
                                      <p:cBhvr>
                                        <p:cTn id="21" dur="166" decel="50000">
                                          <p:stCondLst>
                                            <p:cond delay="676"/>
                                          </p:stCondLst>
                                        </p:cTn>
                                        <p:tgtEl>
                                          <p:spTgt spid="2"/>
                                        </p:tgtEl>
                                      </p:cBhvr>
                                      <p:to x="100000" y="100000"/>
                                    </p:animScale>
                                    <p:animScale>
                                      <p:cBhvr>
                                        <p:cTn id="22" dur="26">
                                          <p:stCondLst>
                                            <p:cond delay="1312"/>
                                          </p:stCondLst>
                                        </p:cTn>
                                        <p:tgtEl>
                                          <p:spTgt spid="2"/>
                                        </p:tgtEl>
                                      </p:cBhvr>
                                      <p:to x="100000" y="80000"/>
                                    </p:animScale>
                                    <p:animScale>
                                      <p:cBhvr>
                                        <p:cTn id="23" dur="166" decel="50000">
                                          <p:stCondLst>
                                            <p:cond delay="1338"/>
                                          </p:stCondLst>
                                        </p:cTn>
                                        <p:tgtEl>
                                          <p:spTgt spid="2"/>
                                        </p:tgtEl>
                                      </p:cBhvr>
                                      <p:to x="100000" y="100000"/>
                                    </p:animScale>
                                    <p:animScale>
                                      <p:cBhvr>
                                        <p:cTn id="24" dur="26">
                                          <p:stCondLst>
                                            <p:cond delay="1642"/>
                                          </p:stCondLst>
                                        </p:cTn>
                                        <p:tgtEl>
                                          <p:spTgt spid="2"/>
                                        </p:tgtEl>
                                      </p:cBhvr>
                                      <p:to x="100000" y="90000"/>
                                    </p:animScale>
                                    <p:animScale>
                                      <p:cBhvr>
                                        <p:cTn id="25" dur="166" decel="50000">
                                          <p:stCondLst>
                                            <p:cond delay="1668"/>
                                          </p:stCondLst>
                                        </p:cTn>
                                        <p:tgtEl>
                                          <p:spTgt spid="2"/>
                                        </p:tgtEl>
                                      </p:cBhvr>
                                      <p:to x="100000" y="100000"/>
                                    </p:animScale>
                                    <p:animScale>
                                      <p:cBhvr>
                                        <p:cTn id="26" dur="26">
                                          <p:stCondLst>
                                            <p:cond delay="1808"/>
                                          </p:stCondLst>
                                        </p:cTn>
                                        <p:tgtEl>
                                          <p:spTgt spid="2"/>
                                        </p:tgtEl>
                                      </p:cBhvr>
                                      <p:to x="100000" y="95000"/>
                                    </p:animScale>
                                    <p:animScale>
                                      <p:cBhvr>
                                        <p:cTn id="27" dur="166" decel="50000">
                                          <p:stCondLst>
                                            <p:cond delay="1834"/>
                                          </p:stCondLst>
                                        </p:cTn>
                                        <p:tgtEl>
                                          <p:spTgt spid="2"/>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80">
                                          <p:stCondLst>
                                            <p:cond delay="0"/>
                                          </p:stCondLst>
                                        </p:cTn>
                                        <p:tgtEl>
                                          <p:spTgt spid="4"/>
                                        </p:tgtEl>
                                      </p:cBhvr>
                                    </p:animEffect>
                                    <p:anim calcmode="lin" valueType="num">
                                      <p:cBhvr>
                                        <p:cTn id="3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6" dur="26">
                                          <p:stCondLst>
                                            <p:cond delay="650"/>
                                          </p:stCondLst>
                                        </p:cTn>
                                        <p:tgtEl>
                                          <p:spTgt spid="4"/>
                                        </p:tgtEl>
                                      </p:cBhvr>
                                      <p:to x="100000" y="60000"/>
                                    </p:animScale>
                                    <p:animScale>
                                      <p:cBhvr>
                                        <p:cTn id="37" dur="166" decel="50000">
                                          <p:stCondLst>
                                            <p:cond delay="676"/>
                                          </p:stCondLst>
                                        </p:cTn>
                                        <p:tgtEl>
                                          <p:spTgt spid="4"/>
                                        </p:tgtEl>
                                      </p:cBhvr>
                                      <p:to x="100000" y="100000"/>
                                    </p:animScale>
                                    <p:animScale>
                                      <p:cBhvr>
                                        <p:cTn id="38" dur="26">
                                          <p:stCondLst>
                                            <p:cond delay="1312"/>
                                          </p:stCondLst>
                                        </p:cTn>
                                        <p:tgtEl>
                                          <p:spTgt spid="4"/>
                                        </p:tgtEl>
                                      </p:cBhvr>
                                      <p:to x="100000" y="80000"/>
                                    </p:animScale>
                                    <p:animScale>
                                      <p:cBhvr>
                                        <p:cTn id="39" dur="166" decel="50000">
                                          <p:stCondLst>
                                            <p:cond delay="1338"/>
                                          </p:stCondLst>
                                        </p:cTn>
                                        <p:tgtEl>
                                          <p:spTgt spid="4"/>
                                        </p:tgtEl>
                                      </p:cBhvr>
                                      <p:to x="100000" y="100000"/>
                                    </p:animScale>
                                    <p:animScale>
                                      <p:cBhvr>
                                        <p:cTn id="40" dur="26">
                                          <p:stCondLst>
                                            <p:cond delay="1642"/>
                                          </p:stCondLst>
                                        </p:cTn>
                                        <p:tgtEl>
                                          <p:spTgt spid="4"/>
                                        </p:tgtEl>
                                      </p:cBhvr>
                                      <p:to x="100000" y="90000"/>
                                    </p:animScale>
                                    <p:animScale>
                                      <p:cBhvr>
                                        <p:cTn id="41" dur="166" decel="50000">
                                          <p:stCondLst>
                                            <p:cond delay="1668"/>
                                          </p:stCondLst>
                                        </p:cTn>
                                        <p:tgtEl>
                                          <p:spTgt spid="4"/>
                                        </p:tgtEl>
                                      </p:cBhvr>
                                      <p:to x="100000" y="100000"/>
                                    </p:animScale>
                                    <p:animScale>
                                      <p:cBhvr>
                                        <p:cTn id="42" dur="26">
                                          <p:stCondLst>
                                            <p:cond delay="1808"/>
                                          </p:stCondLst>
                                        </p:cTn>
                                        <p:tgtEl>
                                          <p:spTgt spid="4"/>
                                        </p:tgtEl>
                                      </p:cBhvr>
                                      <p:to x="100000" y="95000"/>
                                    </p:animScale>
                                    <p:animScale>
                                      <p:cBhvr>
                                        <p:cTn id="43" dur="166" decel="50000">
                                          <p:stCondLst>
                                            <p:cond delay="1834"/>
                                          </p:stCondLst>
                                        </p:cTn>
                                        <p:tgtEl>
                                          <p:spTgt spid="4"/>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down)">
                                      <p:cBhvr>
                                        <p:cTn id="46" dur="580">
                                          <p:stCondLst>
                                            <p:cond delay="0"/>
                                          </p:stCondLst>
                                        </p:cTn>
                                        <p:tgtEl>
                                          <p:spTgt spid="6"/>
                                        </p:tgtEl>
                                      </p:cBhvr>
                                    </p:animEffect>
                                    <p:anim calcmode="lin" valueType="num">
                                      <p:cBhvr>
                                        <p:cTn id="47"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2" dur="26">
                                          <p:stCondLst>
                                            <p:cond delay="650"/>
                                          </p:stCondLst>
                                        </p:cTn>
                                        <p:tgtEl>
                                          <p:spTgt spid="6"/>
                                        </p:tgtEl>
                                      </p:cBhvr>
                                      <p:to x="100000" y="60000"/>
                                    </p:animScale>
                                    <p:animScale>
                                      <p:cBhvr>
                                        <p:cTn id="53" dur="166" decel="50000">
                                          <p:stCondLst>
                                            <p:cond delay="676"/>
                                          </p:stCondLst>
                                        </p:cTn>
                                        <p:tgtEl>
                                          <p:spTgt spid="6"/>
                                        </p:tgtEl>
                                      </p:cBhvr>
                                      <p:to x="100000" y="100000"/>
                                    </p:animScale>
                                    <p:animScale>
                                      <p:cBhvr>
                                        <p:cTn id="54" dur="26">
                                          <p:stCondLst>
                                            <p:cond delay="1312"/>
                                          </p:stCondLst>
                                        </p:cTn>
                                        <p:tgtEl>
                                          <p:spTgt spid="6"/>
                                        </p:tgtEl>
                                      </p:cBhvr>
                                      <p:to x="100000" y="80000"/>
                                    </p:animScale>
                                    <p:animScale>
                                      <p:cBhvr>
                                        <p:cTn id="55" dur="166" decel="50000">
                                          <p:stCondLst>
                                            <p:cond delay="1338"/>
                                          </p:stCondLst>
                                        </p:cTn>
                                        <p:tgtEl>
                                          <p:spTgt spid="6"/>
                                        </p:tgtEl>
                                      </p:cBhvr>
                                      <p:to x="100000" y="100000"/>
                                    </p:animScale>
                                    <p:animScale>
                                      <p:cBhvr>
                                        <p:cTn id="56" dur="26">
                                          <p:stCondLst>
                                            <p:cond delay="1642"/>
                                          </p:stCondLst>
                                        </p:cTn>
                                        <p:tgtEl>
                                          <p:spTgt spid="6"/>
                                        </p:tgtEl>
                                      </p:cBhvr>
                                      <p:to x="100000" y="90000"/>
                                    </p:animScale>
                                    <p:animScale>
                                      <p:cBhvr>
                                        <p:cTn id="57" dur="166" decel="50000">
                                          <p:stCondLst>
                                            <p:cond delay="1668"/>
                                          </p:stCondLst>
                                        </p:cTn>
                                        <p:tgtEl>
                                          <p:spTgt spid="6"/>
                                        </p:tgtEl>
                                      </p:cBhvr>
                                      <p:to x="100000" y="100000"/>
                                    </p:animScale>
                                    <p:animScale>
                                      <p:cBhvr>
                                        <p:cTn id="58" dur="26">
                                          <p:stCondLst>
                                            <p:cond delay="1808"/>
                                          </p:stCondLst>
                                        </p:cTn>
                                        <p:tgtEl>
                                          <p:spTgt spid="6"/>
                                        </p:tgtEl>
                                      </p:cBhvr>
                                      <p:to x="100000" y="95000"/>
                                    </p:animScale>
                                    <p:animScale>
                                      <p:cBhvr>
                                        <p:cTn id="59" dur="166" decel="50000">
                                          <p:stCondLst>
                                            <p:cond delay="1834"/>
                                          </p:stCondLst>
                                        </p:cTn>
                                        <p:tgtEl>
                                          <p:spTgt spid="6"/>
                                        </p:tgtEl>
                                      </p:cBhvr>
                                      <p:to x="100000" y="100000"/>
                                    </p:animScale>
                                  </p:childTnLst>
                                </p:cTn>
                              </p:par>
                              <p:par>
                                <p:cTn id="60" presetID="26"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down)">
                                      <p:cBhvr>
                                        <p:cTn id="62" dur="580">
                                          <p:stCondLst>
                                            <p:cond delay="0"/>
                                          </p:stCondLst>
                                        </p:cTn>
                                        <p:tgtEl>
                                          <p:spTgt spid="5"/>
                                        </p:tgtEl>
                                      </p:cBhvr>
                                    </p:animEffect>
                                    <p:anim calcmode="lin" valueType="num">
                                      <p:cBhvr>
                                        <p:cTn id="6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68" dur="26">
                                          <p:stCondLst>
                                            <p:cond delay="650"/>
                                          </p:stCondLst>
                                        </p:cTn>
                                        <p:tgtEl>
                                          <p:spTgt spid="5"/>
                                        </p:tgtEl>
                                      </p:cBhvr>
                                      <p:to x="100000" y="60000"/>
                                    </p:animScale>
                                    <p:animScale>
                                      <p:cBhvr>
                                        <p:cTn id="69" dur="166" decel="50000">
                                          <p:stCondLst>
                                            <p:cond delay="676"/>
                                          </p:stCondLst>
                                        </p:cTn>
                                        <p:tgtEl>
                                          <p:spTgt spid="5"/>
                                        </p:tgtEl>
                                      </p:cBhvr>
                                      <p:to x="100000" y="100000"/>
                                    </p:animScale>
                                    <p:animScale>
                                      <p:cBhvr>
                                        <p:cTn id="70" dur="26">
                                          <p:stCondLst>
                                            <p:cond delay="1312"/>
                                          </p:stCondLst>
                                        </p:cTn>
                                        <p:tgtEl>
                                          <p:spTgt spid="5"/>
                                        </p:tgtEl>
                                      </p:cBhvr>
                                      <p:to x="100000" y="80000"/>
                                    </p:animScale>
                                    <p:animScale>
                                      <p:cBhvr>
                                        <p:cTn id="71" dur="166" decel="50000">
                                          <p:stCondLst>
                                            <p:cond delay="1338"/>
                                          </p:stCondLst>
                                        </p:cTn>
                                        <p:tgtEl>
                                          <p:spTgt spid="5"/>
                                        </p:tgtEl>
                                      </p:cBhvr>
                                      <p:to x="100000" y="100000"/>
                                    </p:animScale>
                                    <p:animScale>
                                      <p:cBhvr>
                                        <p:cTn id="72" dur="26">
                                          <p:stCondLst>
                                            <p:cond delay="1642"/>
                                          </p:stCondLst>
                                        </p:cTn>
                                        <p:tgtEl>
                                          <p:spTgt spid="5"/>
                                        </p:tgtEl>
                                      </p:cBhvr>
                                      <p:to x="100000" y="90000"/>
                                    </p:animScale>
                                    <p:animScale>
                                      <p:cBhvr>
                                        <p:cTn id="73" dur="166" decel="50000">
                                          <p:stCondLst>
                                            <p:cond delay="1668"/>
                                          </p:stCondLst>
                                        </p:cTn>
                                        <p:tgtEl>
                                          <p:spTgt spid="5"/>
                                        </p:tgtEl>
                                      </p:cBhvr>
                                      <p:to x="100000" y="100000"/>
                                    </p:animScale>
                                    <p:animScale>
                                      <p:cBhvr>
                                        <p:cTn id="74" dur="26">
                                          <p:stCondLst>
                                            <p:cond delay="1808"/>
                                          </p:stCondLst>
                                        </p:cTn>
                                        <p:tgtEl>
                                          <p:spTgt spid="5"/>
                                        </p:tgtEl>
                                      </p:cBhvr>
                                      <p:to x="100000" y="95000"/>
                                    </p:animScale>
                                    <p:animScale>
                                      <p:cBhvr>
                                        <p:cTn id="75" dur="166" decel="50000">
                                          <p:stCondLst>
                                            <p:cond delay="1834"/>
                                          </p:stCondLst>
                                        </p:cTn>
                                        <p:tgtEl>
                                          <p:spTgt spid="5"/>
                                        </p:tgtEl>
                                      </p:cBhvr>
                                      <p:to x="100000" y="100000"/>
                                    </p:animScale>
                                  </p:childTnLst>
                                </p:cTn>
                              </p:par>
                              <p:par>
                                <p:cTn id="76" presetID="26"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wipe(down)">
                                      <p:cBhvr>
                                        <p:cTn id="78" dur="580">
                                          <p:stCondLst>
                                            <p:cond delay="0"/>
                                          </p:stCondLst>
                                        </p:cTn>
                                        <p:tgtEl>
                                          <p:spTgt spid="7"/>
                                        </p:tgtEl>
                                      </p:cBhvr>
                                    </p:animEffect>
                                    <p:anim calcmode="lin" valueType="num">
                                      <p:cBhvr>
                                        <p:cTn id="79"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84" dur="26">
                                          <p:stCondLst>
                                            <p:cond delay="650"/>
                                          </p:stCondLst>
                                        </p:cTn>
                                        <p:tgtEl>
                                          <p:spTgt spid="7"/>
                                        </p:tgtEl>
                                      </p:cBhvr>
                                      <p:to x="100000" y="60000"/>
                                    </p:animScale>
                                    <p:animScale>
                                      <p:cBhvr>
                                        <p:cTn id="85" dur="166" decel="50000">
                                          <p:stCondLst>
                                            <p:cond delay="676"/>
                                          </p:stCondLst>
                                        </p:cTn>
                                        <p:tgtEl>
                                          <p:spTgt spid="7"/>
                                        </p:tgtEl>
                                      </p:cBhvr>
                                      <p:to x="100000" y="100000"/>
                                    </p:animScale>
                                    <p:animScale>
                                      <p:cBhvr>
                                        <p:cTn id="86" dur="26">
                                          <p:stCondLst>
                                            <p:cond delay="1312"/>
                                          </p:stCondLst>
                                        </p:cTn>
                                        <p:tgtEl>
                                          <p:spTgt spid="7"/>
                                        </p:tgtEl>
                                      </p:cBhvr>
                                      <p:to x="100000" y="80000"/>
                                    </p:animScale>
                                    <p:animScale>
                                      <p:cBhvr>
                                        <p:cTn id="87" dur="166" decel="50000">
                                          <p:stCondLst>
                                            <p:cond delay="1338"/>
                                          </p:stCondLst>
                                        </p:cTn>
                                        <p:tgtEl>
                                          <p:spTgt spid="7"/>
                                        </p:tgtEl>
                                      </p:cBhvr>
                                      <p:to x="100000" y="100000"/>
                                    </p:animScale>
                                    <p:animScale>
                                      <p:cBhvr>
                                        <p:cTn id="88" dur="26">
                                          <p:stCondLst>
                                            <p:cond delay="1642"/>
                                          </p:stCondLst>
                                        </p:cTn>
                                        <p:tgtEl>
                                          <p:spTgt spid="7"/>
                                        </p:tgtEl>
                                      </p:cBhvr>
                                      <p:to x="100000" y="90000"/>
                                    </p:animScale>
                                    <p:animScale>
                                      <p:cBhvr>
                                        <p:cTn id="89" dur="166" decel="50000">
                                          <p:stCondLst>
                                            <p:cond delay="1668"/>
                                          </p:stCondLst>
                                        </p:cTn>
                                        <p:tgtEl>
                                          <p:spTgt spid="7"/>
                                        </p:tgtEl>
                                      </p:cBhvr>
                                      <p:to x="100000" y="100000"/>
                                    </p:animScale>
                                    <p:animScale>
                                      <p:cBhvr>
                                        <p:cTn id="90" dur="26">
                                          <p:stCondLst>
                                            <p:cond delay="1808"/>
                                          </p:stCondLst>
                                        </p:cTn>
                                        <p:tgtEl>
                                          <p:spTgt spid="7"/>
                                        </p:tgtEl>
                                      </p:cBhvr>
                                      <p:to x="100000" y="95000"/>
                                    </p:animScale>
                                    <p:animScale>
                                      <p:cBhvr>
                                        <p:cTn id="91" dur="166" decel="50000">
                                          <p:stCondLst>
                                            <p:cond delay="1834"/>
                                          </p:stCondLst>
                                        </p:cTn>
                                        <p:tgtEl>
                                          <p:spTgt spid="7"/>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wipe(down)">
                                      <p:cBhvr>
                                        <p:cTn id="94" dur="580">
                                          <p:stCondLst>
                                            <p:cond delay="0"/>
                                          </p:stCondLst>
                                        </p:cTn>
                                        <p:tgtEl>
                                          <p:spTgt spid="8"/>
                                        </p:tgtEl>
                                      </p:cBhvr>
                                    </p:animEffect>
                                    <p:anim calcmode="lin" valueType="num">
                                      <p:cBhvr>
                                        <p:cTn id="9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00" dur="26">
                                          <p:stCondLst>
                                            <p:cond delay="650"/>
                                          </p:stCondLst>
                                        </p:cTn>
                                        <p:tgtEl>
                                          <p:spTgt spid="8"/>
                                        </p:tgtEl>
                                      </p:cBhvr>
                                      <p:to x="100000" y="60000"/>
                                    </p:animScale>
                                    <p:animScale>
                                      <p:cBhvr>
                                        <p:cTn id="101" dur="166" decel="50000">
                                          <p:stCondLst>
                                            <p:cond delay="676"/>
                                          </p:stCondLst>
                                        </p:cTn>
                                        <p:tgtEl>
                                          <p:spTgt spid="8"/>
                                        </p:tgtEl>
                                      </p:cBhvr>
                                      <p:to x="100000" y="100000"/>
                                    </p:animScale>
                                    <p:animScale>
                                      <p:cBhvr>
                                        <p:cTn id="102" dur="26">
                                          <p:stCondLst>
                                            <p:cond delay="1312"/>
                                          </p:stCondLst>
                                        </p:cTn>
                                        <p:tgtEl>
                                          <p:spTgt spid="8"/>
                                        </p:tgtEl>
                                      </p:cBhvr>
                                      <p:to x="100000" y="80000"/>
                                    </p:animScale>
                                    <p:animScale>
                                      <p:cBhvr>
                                        <p:cTn id="103" dur="166" decel="50000">
                                          <p:stCondLst>
                                            <p:cond delay="1338"/>
                                          </p:stCondLst>
                                        </p:cTn>
                                        <p:tgtEl>
                                          <p:spTgt spid="8"/>
                                        </p:tgtEl>
                                      </p:cBhvr>
                                      <p:to x="100000" y="100000"/>
                                    </p:animScale>
                                    <p:animScale>
                                      <p:cBhvr>
                                        <p:cTn id="104" dur="26">
                                          <p:stCondLst>
                                            <p:cond delay="1642"/>
                                          </p:stCondLst>
                                        </p:cTn>
                                        <p:tgtEl>
                                          <p:spTgt spid="8"/>
                                        </p:tgtEl>
                                      </p:cBhvr>
                                      <p:to x="100000" y="90000"/>
                                    </p:animScale>
                                    <p:animScale>
                                      <p:cBhvr>
                                        <p:cTn id="105" dur="166" decel="50000">
                                          <p:stCondLst>
                                            <p:cond delay="1668"/>
                                          </p:stCondLst>
                                        </p:cTn>
                                        <p:tgtEl>
                                          <p:spTgt spid="8"/>
                                        </p:tgtEl>
                                      </p:cBhvr>
                                      <p:to x="100000" y="100000"/>
                                    </p:animScale>
                                    <p:animScale>
                                      <p:cBhvr>
                                        <p:cTn id="106" dur="26">
                                          <p:stCondLst>
                                            <p:cond delay="1808"/>
                                          </p:stCondLst>
                                        </p:cTn>
                                        <p:tgtEl>
                                          <p:spTgt spid="8"/>
                                        </p:tgtEl>
                                      </p:cBhvr>
                                      <p:to x="100000" y="95000"/>
                                    </p:animScale>
                                    <p:animScale>
                                      <p:cBhvr>
                                        <p:cTn id="107" dur="166" decel="50000">
                                          <p:stCondLst>
                                            <p:cond delay="1834"/>
                                          </p:stCondLst>
                                        </p:cTn>
                                        <p:tgtEl>
                                          <p:spTgt spid="8"/>
                                        </p:tgtEl>
                                      </p:cBhvr>
                                      <p:to x="100000" y="100000"/>
                                    </p:animScale>
                                  </p:childTnLst>
                                </p:cTn>
                              </p:par>
                              <p:par>
                                <p:cTn id="108" presetID="26"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wipe(down)">
                                      <p:cBhvr>
                                        <p:cTn id="110" dur="580">
                                          <p:stCondLst>
                                            <p:cond delay="0"/>
                                          </p:stCondLst>
                                        </p:cTn>
                                        <p:tgtEl>
                                          <p:spTgt spid="9"/>
                                        </p:tgtEl>
                                      </p:cBhvr>
                                    </p:animEffect>
                                    <p:anim calcmode="lin" valueType="num">
                                      <p:cBhvr>
                                        <p:cTn id="11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16" dur="26">
                                          <p:stCondLst>
                                            <p:cond delay="650"/>
                                          </p:stCondLst>
                                        </p:cTn>
                                        <p:tgtEl>
                                          <p:spTgt spid="9"/>
                                        </p:tgtEl>
                                      </p:cBhvr>
                                      <p:to x="100000" y="60000"/>
                                    </p:animScale>
                                    <p:animScale>
                                      <p:cBhvr>
                                        <p:cTn id="117" dur="166" decel="50000">
                                          <p:stCondLst>
                                            <p:cond delay="676"/>
                                          </p:stCondLst>
                                        </p:cTn>
                                        <p:tgtEl>
                                          <p:spTgt spid="9"/>
                                        </p:tgtEl>
                                      </p:cBhvr>
                                      <p:to x="100000" y="100000"/>
                                    </p:animScale>
                                    <p:animScale>
                                      <p:cBhvr>
                                        <p:cTn id="118" dur="26">
                                          <p:stCondLst>
                                            <p:cond delay="1312"/>
                                          </p:stCondLst>
                                        </p:cTn>
                                        <p:tgtEl>
                                          <p:spTgt spid="9"/>
                                        </p:tgtEl>
                                      </p:cBhvr>
                                      <p:to x="100000" y="80000"/>
                                    </p:animScale>
                                    <p:animScale>
                                      <p:cBhvr>
                                        <p:cTn id="119" dur="166" decel="50000">
                                          <p:stCondLst>
                                            <p:cond delay="1338"/>
                                          </p:stCondLst>
                                        </p:cTn>
                                        <p:tgtEl>
                                          <p:spTgt spid="9"/>
                                        </p:tgtEl>
                                      </p:cBhvr>
                                      <p:to x="100000" y="100000"/>
                                    </p:animScale>
                                    <p:animScale>
                                      <p:cBhvr>
                                        <p:cTn id="120" dur="26">
                                          <p:stCondLst>
                                            <p:cond delay="1642"/>
                                          </p:stCondLst>
                                        </p:cTn>
                                        <p:tgtEl>
                                          <p:spTgt spid="9"/>
                                        </p:tgtEl>
                                      </p:cBhvr>
                                      <p:to x="100000" y="90000"/>
                                    </p:animScale>
                                    <p:animScale>
                                      <p:cBhvr>
                                        <p:cTn id="121" dur="166" decel="50000">
                                          <p:stCondLst>
                                            <p:cond delay="1668"/>
                                          </p:stCondLst>
                                        </p:cTn>
                                        <p:tgtEl>
                                          <p:spTgt spid="9"/>
                                        </p:tgtEl>
                                      </p:cBhvr>
                                      <p:to x="100000" y="100000"/>
                                    </p:animScale>
                                    <p:animScale>
                                      <p:cBhvr>
                                        <p:cTn id="122" dur="26">
                                          <p:stCondLst>
                                            <p:cond delay="1808"/>
                                          </p:stCondLst>
                                        </p:cTn>
                                        <p:tgtEl>
                                          <p:spTgt spid="9"/>
                                        </p:tgtEl>
                                      </p:cBhvr>
                                      <p:to x="100000" y="95000"/>
                                    </p:animScale>
                                    <p:animScale>
                                      <p:cBhvr>
                                        <p:cTn id="123"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 grpId="0"/>
      <p:bldP spid="2" grpId="0"/>
      <p:bldP spid="4" grpId="0" animBg="1"/>
      <p:bldP spid="5" grpId="0" animBg="1"/>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31"/>
          <p:cNvSpPr txBox="1">
            <a:spLocks noGrp="1"/>
          </p:cNvSpPr>
          <p:nvPr>
            <p:ph type="title"/>
          </p:nvPr>
        </p:nvSpPr>
        <p:spPr>
          <a:xfrm>
            <a:off x="441096" y="11874"/>
            <a:ext cx="7686000" cy="7164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chemeClr val="accent2"/>
                </a:solidFill>
                <a:latin typeface="Times New Roman" panose="02020603050405020304" pitchFamily="18" charset="0"/>
                <a:cs typeface="Times New Roman" panose="02020603050405020304" pitchFamily="18" charset="0"/>
              </a:rPr>
              <a:t>Nhược điểm</a:t>
            </a:r>
            <a:endParaRPr b="1" dirty="0">
              <a:solidFill>
                <a:schemeClr val="accent2"/>
              </a:solidFill>
              <a:latin typeface="Times New Roman" panose="02020603050405020304" pitchFamily="18" charset="0"/>
              <a:cs typeface="Times New Roman" panose="02020603050405020304" pitchFamily="18" charset="0"/>
            </a:endParaRPr>
          </a:p>
        </p:txBody>
      </p:sp>
      <p:sp>
        <p:nvSpPr>
          <p:cNvPr id="946" name="Google Shape;946;p31"/>
          <p:cNvSpPr txBox="1">
            <a:spLocks noGrp="1"/>
          </p:cNvSpPr>
          <p:nvPr>
            <p:ph type="sldNum" idx="12"/>
          </p:nvPr>
        </p:nvSpPr>
        <p:spPr>
          <a:xfrm>
            <a:off x="8287996" y="0"/>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17</a:t>
            </a:fld>
            <a:endParaRPr>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03A9326-1179-126A-326F-AB18C0D0A6FD}"/>
              </a:ext>
            </a:extLst>
          </p:cNvPr>
          <p:cNvSpPr txBox="1"/>
          <p:nvPr/>
        </p:nvSpPr>
        <p:spPr>
          <a:xfrm>
            <a:off x="517029" y="1164552"/>
            <a:ext cx="8118247" cy="3362972"/>
          </a:xfrm>
          <a:prstGeom prst="rect">
            <a:avLst/>
          </a:prstGeom>
          <a:noFill/>
          <a:effectLst>
            <a:outerShdw blurRad="50800" dist="38100" dir="8100000" algn="tr" rotWithShape="0">
              <a:prstClr val="black">
                <a:alpha val="40000"/>
              </a:prstClr>
            </a:outerShdw>
          </a:effectLst>
        </p:spPr>
        <p:txBody>
          <a:bodyPr wrap="square" rtlCol="0">
            <a:spAutoFit/>
          </a:bodyPr>
          <a:lstStyle/>
          <a:p>
            <a:pPr marR="0" lvl="0">
              <a:lnSpc>
                <a:spcPts val="1725"/>
              </a:lnSpc>
              <a:spcBef>
                <a:spcPts val="0"/>
              </a:spcBef>
              <a:spcAft>
                <a:spcPts val="800"/>
              </a:spcAft>
              <a:buSzPts val="1000"/>
              <a:tabLst>
                <a:tab pos="457200" algn="l"/>
              </a:tabLst>
            </a:pP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CMS WordPress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khiến</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dễ</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dàng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tấn</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kẻ</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phá</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hoại</a:t>
            </a:r>
            <a:endParaRPr lang="en-US" sz="1800" dirty="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ts val="1725"/>
              </a:lnSpc>
              <a:spcBef>
                <a:spcPts val="0"/>
              </a:spcBef>
              <a:spcAft>
                <a:spcPts val="800"/>
              </a:spcAft>
              <a:buSzPts val="1000"/>
              <a:tabLst>
                <a:tab pos="457200" algn="l"/>
              </a:tabLst>
            </a:pP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template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plugin: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giản</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nhiều</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xung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đột</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xảy</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endParaRPr lang="en-US" sz="1800" dirty="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ts val="1725"/>
              </a:lnSpc>
              <a:spcBef>
                <a:spcPts val="0"/>
              </a:spcBef>
              <a:spcAft>
                <a:spcPts val="800"/>
              </a:spcAft>
              <a:buSzPts val="1000"/>
              <a:tabLst>
                <a:tab pos="457200" algn="l"/>
              </a:tabLst>
            </a:pP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Phù</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nhỏ</a:t>
            </a:r>
            <a:r>
              <a:rPr lang="en-US" sz="1800" b="1"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phù</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vừa</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nhỏ</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Đây</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ty </a:t>
            </a:r>
            <a:r>
              <a:rPr lang="en-US" sz="1800"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lớn</a:t>
            </a:r>
            <a:endParaRPr lang="en-US" sz="1800" dirty="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600"/>
              </a:spcAft>
              <a:buSzPts val="1000"/>
              <a:tabLst>
                <a:tab pos="457200" algn="l"/>
              </a:tabLst>
            </a:pP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chia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sẻ</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chia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sẻ</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chia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sẻ</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lớn</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chậm</a:t>
            </a:r>
            <a:endParaRPr lang="en-US" sz="1800" dirty="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300"/>
              </a:spcBef>
              <a:spcAft>
                <a:spcPts val="600"/>
              </a:spcAft>
              <a:buSzPts val="1000"/>
              <a:tabLst>
                <a:tab pos="457200" algn="l"/>
              </a:tabLst>
            </a:pP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ít</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kỹ</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chuyên</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biệt</a:t>
            </a:r>
            <a:r>
              <a:rPr lang="en-US" sz="1800" b="1"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b="1" spc="-5" dirty="0">
                <a:solidFill>
                  <a:schemeClr val="accent3">
                    <a:lumMod val="40000"/>
                    <a:lumOff val="60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tuy</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nhiên</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nói</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ý ở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kiếm</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nhà</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vấn</a:t>
            </a:r>
            <a:r>
              <a:rPr lang="en-US" sz="1800" spc="-5" dirty="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spc="-5" dirty="0" err="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đề</a:t>
            </a:r>
            <a:endParaRPr lang="en-US" sz="1800" dirty="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4" name="Arrow: Right 3">
            <a:extLst>
              <a:ext uri="{FF2B5EF4-FFF2-40B4-BE49-F238E27FC236}">
                <a16:creationId xmlns:a16="http://schemas.microsoft.com/office/drawing/2014/main" id="{6F3E35E3-9DA0-75A2-7BE0-1424266D3A9A}"/>
              </a:ext>
            </a:extLst>
          </p:cNvPr>
          <p:cNvSpPr/>
          <p:nvPr/>
        </p:nvSpPr>
        <p:spPr>
          <a:xfrm>
            <a:off x="172111" y="1197228"/>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58907243-C88E-49D0-7A99-27A7C13904F0}"/>
              </a:ext>
            </a:extLst>
          </p:cNvPr>
          <p:cNvSpPr/>
          <p:nvPr/>
        </p:nvSpPr>
        <p:spPr>
          <a:xfrm>
            <a:off x="172111" y="1723077"/>
            <a:ext cx="283464" cy="242812"/>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Arrow: Right 5">
            <a:extLst>
              <a:ext uri="{FF2B5EF4-FFF2-40B4-BE49-F238E27FC236}">
                <a16:creationId xmlns:a16="http://schemas.microsoft.com/office/drawing/2014/main" id="{E5F5F862-14B1-698B-2120-1EAC6F9BE015}"/>
              </a:ext>
            </a:extLst>
          </p:cNvPr>
          <p:cNvSpPr/>
          <p:nvPr/>
        </p:nvSpPr>
        <p:spPr>
          <a:xfrm>
            <a:off x="157632" y="2247094"/>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Arrow: Right 6">
            <a:extLst>
              <a:ext uri="{FF2B5EF4-FFF2-40B4-BE49-F238E27FC236}">
                <a16:creationId xmlns:a16="http://schemas.microsoft.com/office/drawing/2014/main" id="{C793A176-6FAD-0851-4F29-47A12346A3E3}"/>
              </a:ext>
            </a:extLst>
          </p:cNvPr>
          <p:cNvSpPr/>
          <p:nvPr/>
        </p:nvSpPr>
        <p:spPr>
          <a:xfrm>
            <a:off x="157632" y="2803929"/>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Arrow: Right 7">
            <a:extLst>
              <a:ext uri="{FF2B5EF4-FFF2-40B4-BE49-F238E27FC236}">
                <a16:creationId xmlns:a16="http://schemas.microsoft.com/office/drawing/2014/main" id="{94C25801-4792-DDCB-A7F5-2AA0129458F9}"/>
              </a:ext>
            </a:extLst>
          </p:cNvPr>
          <p:cNvSpPr/>
          <p:nvPr/>
        </p:nvSpPr>
        <p:spPr>
          <a:xfrm>
            <a:off x="159940" y="3474505"/>
            <a:ext cx="283464" cy="233730"/>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358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45"/>
                                        </p:tgtEl>
                                        <p:attrNameLst>
                                          <p:attrName>style.visibility</p:attrName>
                                        </p:attrNameLst>
                                      </p:cBhvr>
                                      <p:to>
                                        <p:strVal val="visible"/>
                                      </p:to>
                                    </p:set>
                                    <p:animEffect transition="in" filter="fade">
                                      <p:cBhvr>
                                        <p:cTn id="7" dur="1000"/>
                                        <p:tgtEl>
                                          <p:spTgt spid="945"/>
                                        </p:tgtEl>
                                      </p:cBhvr>
                                    </p:animEffect>
                                    <p:anim calcmode="lin" valueType="num">
                                      <p:cBhvr>
                                        <p:cTn id="8" dur="1000" fill="hold"/>
                                        <p:tgtEl>
                                          <p:spTgt spid="945"/>
                                        </p:tgtEl>
                                        <p:attrNameLst>
                                          <p:attrName>ppt_x</p:attrName>
                                        </p:attrNameLst>
                                      </p:cBhvr>
                                      <p:tavLst>
                                        <p:tav tm="0">
                                          <p:val>
                                            <p:strVal val="#ppt_x"/>
                                          </p:val>
                                        </p:tav>
                                        <p:tav tm="100000">
                                          <p:val>
                                            <p:strVal val="#ppt_x"/>
                                          </p:val>
                                        </p:tav>
                                      </p:tavLst>
                                    </p:anim>
                                    <p:anim calcmode="lin" valueType="num">
                                      <p:cBhvr>
                                        <p:cTn id="9" dur="1000" fill="hold"/>
                                        <p:tgtEl>
                                          <p:spTgt spid="9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80">
                                          <p:stCondLst>
                                            <p:cond delay="0"/>
                                          </p:stCondLst>
                                        </p:cTn>
                                        <p:tgtEl>
                                          <p:spTgt spid="5"/>
                                        </p:tgtEl>
                                      </p:cBhvr>
                                    </p:animEffect>
                                    <p:anim calcmode="lin" valueType="num">
                                      <p:cBhvr>
                                        <p:cTn id="3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6" dur="26">
                                          <p:stCondLst>
                                            <p:cond delay="650"/>
                                          </p:stCondLst>
                                        </p:cTn>
                                        <p:tgtEl>
                                          <p:spTgt spid="5"/>
                                        </p:tgtEl>
                                      </p:cBhvr>
                                      <p:to x="100000" y="60000"/>
                                    </p:animScale>
                                    <p:animScale>
                                      <p:cBhvr>
                                        <p:cTn id="37" dur="166" decel="50000">
                                          <p:stCondLst>
                                            <p:cond delay="676"/>
                                          </p:stCondLst>
                                        </p:cTn>
                                        <p:tgtEl>
                                          <p:spTgt spid="5"/>
                                        </p:tgtEl>
                                      </p:cBhvr>
                                      <p:to x="100000" y="100000"/>
                                    </p:animScale>
                                    <p:animScale>
                                      <p:cBhvr>
                                        <p:cTn id="38" dur="26">
                                          <p:stCondLst>
                                            <p:cond delay="1312"/>
                                          </p:stCondLst>
                                        </p:cTn>
                                        <p:tgtEl>
                                          <p:spTgt spid="5"/>
                                        </p:tgtEl>
                                      </p:cBhvr>
                                      <p:to x="100000" y="80000"/>
                                    </p:animScale>
                                    <p:animScale>
                                      <p:cBhvr>
                                        <p:cTn id="39" dur="166" decel="50000">
                                          <p:stCondLst>
                                            <p:cond delay="1338"/>
                                          </p:stCondLst>
                                        </p:cTn>
                                        <p:tgtEl>
                                          <p:spTgt spid="5"/>
                                        </p:tgtEl>
                                      </p:cBhvr>
                                      <p:to x="100000" y="100000"/>
                                    </p:animScale>
                                    <p:animScale>
                                      <p:cBhvr>
                                        <p:cTn id="40" dur="26">
                                          <p:stCondLst>
                                            <p:cond delay="1642"/>
                                          </p:stCondLst>
                                        </p:cTn>
                                        <p:tgtEl>
                                          <p:spTgt spid="5"/>
                                        </p:tgtEl>
                                      </p:cBhvr>
                                      <p:to x="100000" y="90000"/>
                                    </p:animScale>
                                    <p:animScale>
                                      <p:cBhvr>
                                        <p:cTn id="41" dur="166" decel="50000">
                                          <p:stCondLst>
                                            <p:cond delay="1668"/>
                                          </p:stCondLst>
                                        </p:cTn>
                                        <p:tgtEl>
                                          <p:spTgt spid="5"/>
                                        </p:tgtEl>
                                      </p:cBhvr>
                                      <p:to x="100000" y="100000"/>
                                    </p:animScale>
                                    <p:animScale>
                                      <p:cBhvr>
                                        <p:cTn id="42" dur="26">
                                          <p:stCondLst>
                                            <p:cond delay="1808"/>
                                          </p:stCondLst>
                                        </p:cTn>
                                        <p:tgtEl>
                                          <p:spTgt spid="5"/>
                                        </p:tgtEl>
                                      </p:cBhvr>
                                      <p:to x="100000" y="95000"/>
                                    </p:animScale>
                                    <p:animScale>
                                      <p:cBhvr>
                                        <p:cTn id="43" dur="166" decel="50000">
                                          <p:stCondLst>
                                            <p:cond delay="1834"/>
                                          </p:stCondLst>
                                        </p:cTn>
                                        <p:tgtEl>
                                          <p:spTgt spid="5"/>
                                        </p:tgtEl>
                                      </p:cBhvr>
                                      <p:to x="100000" y="100000"/>
                                    </p:animScale>
                                  </p:childTnLst>
                                </p:cTn>
                              </p:par>
                              <p:par>
                                <p:cTn id="44" presetID="26"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down)">
                                      <p:cBhvr>
                                        <p:cTn id="46" dur="580">
                                          <p:stCondLst>
                                            <p:cond delay="0"/>
                                          </p:stCondLst>
                                        </p:cTn>
                                        <p:tgtEl>
                                          <p:spTgt spid="6"/>
                                        </p:tgtEl>
                                      </p:cBhvr>
                                    </p:animEffect>
                                    <p:anim calcmode="lin" valueType="num">
                                      <p:cBhvr>
                                        <p:cTn id="47"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2" dur="26">
                                          <p:stCondLst>
                                            <p:cond delay="650"/>
                                          </p:stCondLst>
                                        </p:cTn>
                                        <p:tgtEl>
                                          <p:spTgt spid="6"/>
                                        </p:tgtEl>
                                      </p:cBhvr>
                                      <p:to x="100000" y="60000"/>
                                    </p:animScale>
                                    <p:animScale>
                                      <p:cBhvr>
                                        <p:cTn id="53" dur="166" decel="50000">
                                          <p:stCondLst>
                                            <p:cond delay="676"/>
                                          </p:stCondLst>
                                        </p:cTn>
                                        <p:tgtEl>
                                          <p:spTgt spid="6"/>
                                        </p:tgtEl>
                                      </p:cBhvr>
                                      <p:to x="100000" y="100000"/>
                                    </p:animScale>
                                    <p:animScale>
                                      <p:cBhvr>
                                        <p:cTn id="54" dur="26">
                                          <p:stCondLst>
                                            <p:cond delay="1312"/>
                                          </p:stCondLst>
                                        </p:cTn>
                                        <p:tgtEl>
                                          <p:spTgt spid="6"/>
                                        </p:tgtEl>
                                      </p:cBhvr>
                                      <p:to x="100000" y="80000"/>
                                    </p:animScale>
                                    <p:animScale>
                                      <p:cBhvr>
                                        <p:cTn id="55" dur="166" decel="50000">
                                          <p:stCondLst>
                                            <p:cond delay="1338"/>
                                          </p:stCondLst>
                                        </p:cTn>
                                        <p:tgtEl>
                                          <p:spTgt spid="6"/>
                                        </p:tgtEl>
                                      </p:cBhvr>
                                      <p:to x="100000" y="100000"/>
                                    </p:animScale>
                                    <p:animScale>
                                      <p:cBhvr>
                                        <p:cTn id="56" dur="26">
                                          <p:stCondLst>
                                            <p:cond delay="1642"/>
                                          </p:stCondLst>
                                        </p:cTn>
                                        <p:tgtEl>
                                          <p:spTgt spid="6"/>
                                        </p:tgtEl>
                                      </p:cBhvr>
                                      <p:to x="100000" y="90000"/>
                                    </p:animScale>
                                    <p:animScale>
                                      <p:cBhvr>
                                        <p:cTn id="57" dur="166" decel="50000">
                                          <p:stCondLst>
                                            <p:cond delay="1668"/>
                                          </p:stCondLst>
                                        </p:cTn>
                                        <p:tgtEl>
                                          <p:spTgt spid="6"/>
                                        </p:tgtEl>
                                      </p:cBhvr>
                                      <p:to x="100000" y="100000"/>
                                    </p:animScale>
                                    <p:animScale>
                                      <p:cBhvr>
                                        <p:cTn id="58" dur="26">
                                          <p:stCondLst>
                                            <p:cond delay="1808"/>
                                          </p:stCondLst>
                                        </p:cTn>
                                        <p:tgtEl>
                                          <p:spTgt spid="6"/>
                                        </p:tgtEl>
                                      </p:cBhvr>
                                      <p:to x="100000" y="95000"/>
                                    </p:animScale>
                                    <p:animScale>
                                      <p:cBhvr>
                                        <p:cTn id="59" dur="166" decel="50000">
                                          <p:stCondLst>
                                            <p:cond delay="1834"/>
                                          </p:stCondLst>
                                        </p:cTn>
                                        <p:tgtEl>
                                          <p:spTgt spid="6"/>
                                        </p:tgtEl>
                                      </p:cBhvr>
                                      <p:to x="100000" y="100000"/>
                                    </p:animScale>
                                  </p:childTnLst>
                                </p:cTn>
                              </p:par>
                              <p:par>
                                <p:cTn id="60" presetID="26" presetClass="entr" presetSubtype="0"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down)">
                                      <p:cBhvr>
                                        <p:cTn id="62" dur="580">
                                          <p:stCondLst>
                                            <p:cond delay="0"/>
                                          </p:stCondLst>
                                        </p:cTn>
                                        <p:tgtEl>
                                          <p:spTgt spid="7"/>
                                        </p:tgtEl>
                                      </p:cBhvr>
                                    </p:animEffect>
                                    <p:anim calcmode="lin" valueType="num">
                                      <p:cBhvr>
                                        <p:cTn id="6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8" dur="26">
                                          <p:stCondLst>
                                            <p:cond delay="650"/>
                                          </p:stCondLst>
                                        </p:cTn>
                                        <p:tgtEl>
                                          <p:spTgt spid="7"/>
                                        </p:tgtEl>
                                      </p:cBhvr>
                                      <p:to x="100000" y="60000"/>
                                    </p:animScale>
                                    <p:animScale>
                                      <p:cBhvr>
                                        <p:cTn id="69" dur="166" decel="50000">
                                          <p:stCondLst>
                                            <p:cond delay="676"/>
                                          </p:stCondLst>
                                        </p:cTn>
                                        <p:tgtEl>
                                          <p:spTgt spid="7"/>
                                        </p:tgtEl>
                                      </p:cBhvr>
                                      <p:to x="100000" y="100000"/>
                                    </p:animScale>
                                    <p:animScale>
                                      <p:cBhvr>
                                        <p:cTn id="70" dur="26">
                                          <p:stCondLst>
                                            <p:cond delay="1312"/>
                                          </p:stCondLst>
                                        </p:cTn>
                                        <p:tgtEl>
                                          <p:spTgt spid="7"/>
                                        </p:tgtEl>
                                      </p:cBhvr>
                                      <p:to x="100000" y="80000"/>
                                    </p:animScale>
                                    <p:animScale>
                                      <p:cBhvr>
                                        <p:cTn id="71" dur="166" decel="50000">
                                          <p:stCondLst>
                                            <p:cond delay="1338"/>
                                          </p:stCondLst>
                                        </p:cTn>
                                        <p:tgtEl>
                                          <p:spTgt spid="7"/>
                                        </p:tgtEl>
                                      </p:cBhvr>
                                      <p:to x="100000" y="100000"/>
                                    </p:animScale>
                                    <p:animScale>
                                      <p:cBhvr>
                                        <p:cTn id="72" dur="26">
                                          <p:stCondLst>
                                            <p:cond delay="1642"/>
                                          </p:stCondLst>
                                        </p:cTn>
                                        <p:tgtEl>
                                          <p:spTgt spid="7"/>
                                        </p:tgtEl>
                                      </p:cBhvr>
                                      <p:to x="100000" y="90000"/>
                                    </p:animScale>
                                    <p:animScale>
                                      <p:cBhvr>
                                        <p:cTn id="73" dur="166" decel="50000">
                                          <p:stCondLst>
                                            <p:cond delay="1668"/>
                                          </p:stCondLst>
                                        </p:cTn>
                                        <p:tgtEl>
                                          <p:spTgt spid="7"/>
                                        </p:tgtEl>
                                      </p:cBhvr>
                                      <p:to x="100000" y="100000"/>
                                    </p:animScale>
                                    <p:animScale>
                                      <p:cBhvr>
                                        <p:cTn id="74" dur="26">
                                          <p:stCondLst>
                                            <p:cond delay="1808"/>
                                          </p:stCondLst>
                                        </p:cTn>
                                        <p:tgtEl>
                                          <p:spTgt spid="7"/>
                                        </p:tgtEl>
                                      </p:cBhvr>
                                      <p:to x="100000" y="95000"/>
                                    </p:animScale>
                                    <p:animScale>
                                      <p:cBhvr>
                                        <p:cTn id="75" dur="166" decel="50000">
                                          <p:stCondLst>
                                            <p:cond delay="1834"/>
                                          </p:stCondLst>
                                        </p:cTn>
                                        <p:tgtEl>
                                          <p:spTgt spid="7"/>
                                        </p:tgtEl>
                                      </p:cBhvr>
                                      <p:to x="100000" y="100000"/>
                                    </p:animScale>
                                  </p:childTnLst>
                                </p:cTn>
                              </p:par>
                              <p:par>
                                <p:cTn id="76" presetID="26" presetClass="entr" presetSubtype="0" fill="hold" grpId="0"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wipe(down)">
                                      <p:cBhvr>
                                        <p:cTn id="78" dur="580">
                                          <p:stCondLst>
                                            <p:cond delay="0"/>
                                          </p:stCondLst>
                                        </p:cTn>
                                        <p:tgtEl>
                                          <p:spTgt spid="8"/>
                                        </p:tgtEl>
                                      </p:cBhvr>
                                    </p:animEffect>
                                    <p:anim calcmode="lin" valueType="num">
                                      <p:cBhvr>
                                        <p:cTn id="7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84" dur="26">
                                          <p:stCondLst>
                                            <p:cond delay="650"/>
                                          </p:stCondLst>
                                        </p:cTn>
                                        <p:tgtEl>
                                          <p:spTgt spid="8"/>
                                        </p:tgtEl>
                                      </p:cBhvr>
                                      <p:to x="100000" y="60000"/>
                                    </p:animScale>
                                    <p:animScale>
                                      <p:cBhvr>
                                        <p:cTn id="85" dur="166" decel="50000">
                                          <p:stCondLst>
                                            <p:cond delay="676"/>
                                          </p:stCondLst>
                                        </p:cTn>
                                        <p:tgtEl>
                                          <p:spTgt spid="8"/>
                                        </p:tgtEl>
                                      </p:cBhvr>
                                      <p:to x="100000" y="100000"/>
                                    </p:animScale>
                                    <p:animScale>
                                      <p:cBhvr>
                                        <p:cTn id="86" dur="26">
                                          <p:stCondLst>
                                            <p:cond delay="1312"/>
                                          </p:stCondLst>
                                        </p:cTn>
                                        <p:tgtEl>
                                          <p:spTgt spid="8"/>
                                        </p:tgtEl>
                                      </p:cBhvr>
                                      <p:to x="100000" y="80000"/>
                                    </p:animScale>
                                    <p:animScale>
                                      <p:cBhvr>
                                        <p:cTn id="87" dur="166" decel="50000">
                                          <p:stCondLst>
                                            <p:cond delay="1338"/>
                                          </p:stCondLst>
                                        </p:cTn>
                                        <p:tgtEl>
                                          <p:spTgt spid="8"/>
                                        </p:tgtEl>
                                      </p:cBhvr>
                                      <p:to x="100000" y="100000"/>
                                    </p:animScale>
                                    <p:animScale>
                                      <p:cBhvr>
                                        <p:cTn id="88" dur="26">
                                          <p:stCondLst>
                                            <p:cond delay="1642"/>
                                          </p:stCondLst>
                                        </p:cTn>
                                        <p:tgtEl>
                                          <p:spTgt spid="8"/>
                                        </p:tgtEl>
                                      </p:cBhvr>
                                      <p:to x="100000" y="90000"/>
                                    </p:animScale>
                                    <p:animScale>
                                      <p:cBhvr>
                                        <p:cTn id="89" dur="166" decel="50000">
                                          <p:stCondLst>
                                            <p:cond delay="1668"/>
                                          </p:stCondLst>
                                        </p:cTn>
                                        <p:tgtEl>
                                          <p:spTgt spid="8"/>
                                        </p:tgtEl>
                                      </p:cBhvr>
                                      <p:to x="100000" y="100000"/>
                                    </p:animScale>
                                    <p:animScale>
                                      <p:cBhvr>
                                        <p:cTn id="90" dur="26">
                                          <p:stCondLst>
                                            <p:cond delay="1808"/>
                                          </p:stCondLst>
                                        </p:cTn>
                                        <p:tgtEl>
                                          <p:spTgt spid="8"/>
                                        </p:tgtEl>
                                      </p:cBhvr>
                                      <p:to x="100000" y="95000"/>
                                    </p:animScale>
                                    <p:animScale>
                                      <p:cBhvr>
                                        <p:cTn id="91" dur="166" decel="50000">
                                          <p:stCondLst>
                                            <p:cond delay="1834"/>
                                          </p:stCondLst>
                                        </p:cTn>
                                        <p:tgtEl>
                                          <p:spTgt spid="8"/>
                                        </p:tgtEl>
                                      </p:cBhvr>
                                      <p:to x="100000" y="100000"/>
                                    </p:animScale>
                                  </p:childTnLst>
                                </p:cTn>
                              </p:par>
                              <p:par>
                                <p:cTn id="92" presetID="26" presetClass="entr" presetSubtype="0" fill="hold" grpId="0" nodeType="with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wipe(down)">
                                      <p:cBhvr>
                                        <p:cTn id="94" dur="580">
                                          <p:stCondLst>
                                            <p:cond delay="0"/>
                                          </p:stCondLst>
                                        </p:cTn>
                                        <p:tgtEl>
                                          <p:spTgt spid="2"/>
                                        </p:tgtEl>
                                      </p:cBhvr>
                                    </p:animEffect>
                                    <p:anim calcmode="lin" valueType="num">
                                      <p:cBhvr>
                                        <p:cTn id="9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00" dur="26">
                                          <p:stCondLst>
                                            <p:cond delay="650"/>
                                          </p:stCondLst>
                                        </p:cTn>
                                        <p:tgtEl>
                                          <p:spTgt spid="2"/>
                                        </p:tgtEl>
                                      </p:cBhvr>
                                      <p:to x="100000" y="60000"/>
                                    </p:animScale>
                                    <p:animScale>
                                      <p:cBhvr>
                                        <p:cTn id="101" dur="166" decel="50000">
                                          <p:stCondLst>
                                            <p:cond delay="676"/>
                                          </p:stCondLst>
                                        </p:cTn>
                                        <p:tgtEl>
                                          <p:spTgt spid="2"/>
                                        </p:tgtEl>
                                      </p:cBhvr>
                                      <p:to x="100000" y="100000"/>
                                    </p:animScale>
                                    <p:animScale>
                                      <p:cBhvr>
                                        <p:cTn id="102" dur="26">
                                          <p:stCondLst>
                                            <p:cond delay="1312"/>
                                          </p:stCondLst>
                                        </p:cTn>
                                        <p:tgtEl>
                                          <p:spTgt spid="2"/>
                                        </p:tgtEl>
                                      </p:cBhvr>
                                      <p:to x="100000" y="80000"/>
                                    </p:animScale>
                                    <p:animScale>
                                      <p:cBhvr>
                                        <p:cTn id="103" dur="166" decel="50000">
                                          <p:stCondLst>
                                            <p:cond delay="1338"/>
                                          </p:stCondLst>
                                        </p:cTn>
                                        <p:tgtEl>
                                          <p:spTgt spid="2"/>
                                        </p:tgtEl>
                                      </p:cBhvr>
                                      <p:to x="100000" y="100000"/>
                                    </p:animScale>
                                    <p:animScale>
                                      <p:cBhvr>
                                        <p:cTn id="104" dur="26">
                                          <p:stCondLst>
                                            <p:cond delay="1642"/>
                                          </p:stCondLst>
                                        </p:cTn>
                                        <p:tgtEl>
                                          <p:spTgt spid="2"/>
                                        </p:tgtEl>
                                      </p:cBhvr>
                                      <p:to x="100000" y="90000"/>
                                    </p:animScale>
                                    <p:animScale>
                                      <p:cBhvr>
                                        <p:cTn id="105" dur="166" decel="50000">
                                          <p:stCondLst>
                                            <p:cond delay="1668"/>
                                          </p:stCondLst>
                                        </p:cTn>
                                        <p:tgtEl>
                                          <p:spTgt spid="2"/>
                                        </p:tgtEl>
                                      </p:cBhvr>
                                      <p:to x="100000" y="100000"/>
                                    </p:animScale>
                                    <p:animScale>
                                      <p:cBhvr>
                                        <p:cTn id="106" dur="26">
                                          <p:stCondLst>
                                            <p:cond delay="1808"/>
                                          </p:stCondLst>
                                        </p:cTn>
                                        <p:tgtEl>
                                          <p:spTgt spid="2"/>
                                        </p:tgtEl>
                                      </p:cBhvr>
                                      <p:to x="100000" y="95000"/>
                                    </p:animScale>
                                    <p:animScale>
                                      <p:cBhvr>
                                        <p:cTn id="107"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 grpId="0"/>
      <p:bldP spid="2" grpId="0"/>
      <p:bldP spid="4" grpId="0" animBg="1"/>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0"/>
          <p:cNvSpPr txBox="1">
            <a:spLocks noGrp="1"/>
          </p:cNvSpPr>
          <p:nvPr>
            <p:ph type="ctrTitle"/>
          </p:nvPr>
        </p:nvSpPr>
        <p:spPr>
          <a:xfrm>
            <a:off x="448270" y="431049"/>
            <a:ext cx="7772400" cy="11598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r>
              <a:rPr lang="en-US" altLang="zh-CN" sz="4000" b="1" dirty="0" err="1">
                <a:solidFill>
                  <a:schemeClr val="bg1"/>
                </a:solidFill>
                <a:latin typeface="Titillium Web" panose="00000500000000000000" pitchFamily="2" charset="0"/>
                <a:ea typeface="Yeseva One" panose="00000500000000000000" charset="0"/>
                <a:cs typeface="Yeseva One" panose="00000500000000000000" charset="0"/>
              </a:rPr>
              <a:t>Những</a:t>
            </a:r>
            <a:r>
              <a:rPr lang="en-US" altLang="zh-CN" sz="4000" b="1" dirty="0">
                <a:solidFill>
                  <a:schemeClr val="bg1"/>
                </a:solidFill>
                <a:latin typeface="Titillium Web" panose="00000500000000000000" pitchFamily="2" charset="0"/>
                <a:ea typeface="Yeseva One" panose="00000500000000000000" charset="0"/>
                <a:cs typeface="Yeseva One" panose="00000500000000000000" charset="0"/>
              </a:rPr>
              <a:t> </a:t>
            </a:r>
            <a:r>
              <a:rPr lang="en-US" altLang="zh-CN" sz="4000" b="1" dirty="0" err="1">
                <a:solidFill>
                  <a:schemeClr val="bg1"/>
                </a:solidFill>
                <a:latin typeface="Titillium Web" panose="00000500000000000000" pitchFamily="2" charset="0"/>
                <a:ea typeface="Yeseva One" panose="00000500000000000000" charset="0"/>
                <a:cs typeface="Yeseva One" panose="00000500000000000000" charset="0"/>
              </a:rPr>
              <a:t>thành</a:t>
            </a:r>
            <a:r>
              <a:rPr lang="en-US" altLang="zh-CN" sz="4000" b="1" dirty="0">
                <a:solidFill>
                  <a:schemeClr val="bg1"/>
                </a:solidFill>
                <a:latin typeface="Titillium Web" panose="00000500000000000000" pitchFamily="2" charset="0"/>
                <a:ea typeface="Yeseva One" panose="00000500000000000000" charset="0"/>
                <a:cs typeface="Yeseva One" panose="00000500000000000000" charset="0"/>
              </a:rPr>
              <a:t> </a:t>
            </a:r>
            <a:r>
              <a:rPr lang="en-US" altLang="zh-CN" sz="4000" b="1" dirty="0" err="1">
                <a:solidFill>
                  <a:schemeClr val="bg1"/>
                </a:solidFill>
                <a:latin typeface="Titillium Web" panose="00000500000000000000" pitchFamily="2" charset="0"/>
                <a:ea typeface="Yeseva One" panose="00000500000000000000" charset="0"/>
                <a:cs typeface="Yeseva One" panose="00000500000000000000" charset="0"/>
              </a:rPr>
              <a:t>tựu</a:t>
            </a:r>
            <a:r>
              <a:rPr lang="en-US" altLang="zh-CN" sz="4000" b="1" dirty="0">
                <a:solidFill>
                  <a:schemeClr val="bg1"/>
                </a:solidFill>
                <a:latin typeface="Titillium Web" panose="00000500000000000000" pitchFamily="2" charset="0"/>
                <a:ea typeface="Yeseva One" panose="00000500000000000000" charset="0"/>
                <a:cs typeface="Yeseva One" panose="00000500000000000000" charset="0"/>
              </a:rPr>
              <a:t> </a:t>
            </a:r>
            <a:r>
              <a:rPr lang="en-US" altLang="zh-CN" sz="4000" b="1" dirty="0" err="1">
                <a:solidFill>
                  <a:schemeClr val="bg1"/>
                </a:solidFill>
                <a:latin typeface="Titillium Web" panose="00000500000000000000" pitchFamily="2" charset="0"/>
                <a:ea typeface="Yeseva One" panose="00000500000000000000" charset="0"/>
                <a:cs typeface="Yeseva One" panose="00000500000000000000" charset="0"/>
              </a:rPr>
              <a:t>của</a:t>
            </a:r>
            <a:r>
              <a:rPr lang="en-US" altLang="zh-CN" sz="4000" b="1" dirty="0">
                <a:solidFill>
                  <a:schemeClr val="bg1"/>
                </a:solidFill>
                <a:latin typeface="Titillium Web" panose="00000500000000000000" pitchFamily="2" charset="0"/>
                <a:ea typeface="Yeseva One" panose="00000500000000000000" charset="0"/>
                <a:cs typeface="Yeseva One" panose="00000500000000000000" charset="0"/>
              </a:rPr>
              <a:t> </a:t>
            </a:r>
            <a:r>
              <a:rPr lang="en-US" altLang="zh-CN" sz="4000" b="1" dirty="0" err="1">
                <a:solidFill>
                  <a:schemeClr val="bg1"/>
                </a:solidFill>
                <a:latin typeface="Titillium Web" panose="00000500000000000000" pitchFamily="2" charset="0"/>
                <a:ea typeface="Yeseva One" panose="00000500000000000000" charset="0"/>
                <a:cs typeface="Yeseva One" panose="00000500000000000000" charset="0"/>
              </a:rPr>
              <a:t>wordpress</a:t>
            </a:r>
            <a:br>
              <a:rPr lang="vi-VN" b="1" dirty="0">
                <a:solidFill>
                  <a:srgbClr val="6E86B6"/>
                </a:solidFill>
                <a:latin typeface="Yeseva One" panose="00000500000000000000"/>
                <a:ea typeface="Titillium Web"/>
                <a:cs typeface="Titillium Web"/>
                <a:sym typeface="Titillium Web"/>
              </a:rPr>
            </a:br>
            <a:endParaRPr lang="en-US" altLang="zh-CN" b="1" dirty="0">
              <a:solidFill>
                <a:schemeClr val="bg1"/>
              </a:solidFill>
              <a:latin typeface="Yeseva One" panose="00000500000000000000" charset="0"/>
              <a:ea typeface="Yeseva One" panose="00000500000000000000" charset="0"/>
              <a:cs typeface="Yeseva One" panose="00000500000000000000" charset="0"/>
            </a:endParaRPr>
          </a:p>
        </p:txBody>
      </p:sp>
      <p:sp>
        <p:nvSpPr>
          <p:cNvPr id="1053" name="Google Shape;1053;p40"/>
          <p:cNvSpPr/>
          <p:nvPr/>
        </p:nvSpPr>
        <p:spPr>
          <a:xfrm>
            <a:off x="6898675" y="2121449"/>
            <a:ext cx="1604875" cy="2519775"/>
          </a:xfrm>
          <a:prstGeom prst="rect">
            <a:avLst/>
          </a:prstGeom>
        </p:spPr>
        <p:txBody>
          <a:bodyPr>
            <a:prstTxWarp prst="textPlain">
              <a:avLst/>
            </a:prstTxWarp>
          </a:bodyPr>
          <a:lstStyle/>
          <a:p>
            <a:pPr lvl="0" algn="ctr"/>
            <a:r>
              <a:rPr lang="en-US" b="1" dirty="0">
                <a:solidFill>
                  <a:srgbClr val="6E86B6"/>
                </a:solidFill>
                <a:latin typeface="Titillium Web"/>
              </a:rPr>
              <a:t>4</a:t>
            </a:r>
            <a:endParaRPr b="1" i="0" dirty="0">
              <a:ln>
                <a:noFill/>
              </a:ln>
              <a:solidFill>
                <a:srgbClr val="6E86B6"/>
              </a:solidFill>
              <a:latin typeface="Titillium Web"/>
            </a:endParaRPr>
          </a:p>
        </p:txBody>
      </p:sp>
    </p:spTree>
    <p:extLst>
      <p:ext uri="{BB962C8B-B14F-4D97-AF65-F5344CB8AC3E}">
        <p14:creationId xmlns:p14="http://schemas.microsoft.com/office/powerpoint/2010/main" val="22754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53">
                                            <p:txEl>
                                              <p:pRg st="0" end="0"/>
                                            </p:txEl>
                                          </p:spTgt>
                                        </p:tgtEl>
                                        <p:attrNameLst>
                                          <p:attrName>style.visibility</p:attrName>
                                        </p:attrNameLst>
                                      </p:cBhvr>
                                      <p:to>
                                        <p:strVal val="visible"/>
                                      </p:to>
                                    </p:set>
                                    <p:animEffect transition="in" filter="wheel(1)">
                                      <p:cBhvr>
                                        <p:cTn id="7" dur="2000"/>
                                        <p:tgtEl>
                                          <p:spTgt spid="10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51"/>
                                        </p:tgtEl>
                                        <p:attrNameLst>
                                          <p:attrName>style.visibility</p:attrName>
                                        </p:attrNameLst>
                                      </p:cBhvr>
                                      <p:to>
                                        <p:strVal val="visible"/>
                                      </p:to>
                                    </p:set>
                                    <p:animEffect transition="in" filter="wheel(1)">
                                      <p:cBhvr>
                                        <p:cTn id="12" dur="1000"/>
                                        <p:tgtEl>
                                          <p:spTgt spid="1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646003-618F-D639-9856-34A5348711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3" name="TextBox 2">
            <a:extLst>
              <a:ext uri="{FF2B5EF4-FFF2-40B4-BE49-F238E27FC236}">
                <a16:creationId xmlns:a16="http://schemas.microsoft.com/office/drawing/2014/main" id="{0B7A47A5-F6B3-9646-7437-4FC641AD31F9}"/>
              </a:ext>
            </a:extLst>
          </p:cNvPr>
          <p:cNvSpPr txBox="1"/>
          <p:nvPr/>
        </p:nvSpPr>
        <p:spPr>
          <a:xfrm>
            <a:off x="323557" y="351692"/>
            <a:ext cx="8412480" cy="4384405"/>
          </a:xfrm>
          <a:prstGeom prst="rect">
            <a:avLst/>
          </a:prstGeom>
          <a:noFill/>
        </p:spPr>
        <p:txBody>
          <a:bodyPr wrap="square" rtlCol="0">
            <a:spAutoFit/>
          </a:bodyPr>
          <a:lstStyle/>
          <a:p>
            <a:pPr marL="0" marR="0">
              <a:lnSpc>
                <a:spcPct val="107000"/>
              </a:lnSpc>
              <a:spcBef>
                <a:spcPts val="0"/>
              </a:spcBef>
              <a:spcAft>
                <a:spcPts val="1275"/>
              </a:spcAft>
            </a:pPr>
            <a:r>
              <a:rPr lang="en-US" sz="1800" b="1" cap="all"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 THÀNH TỰU CỦA WORDPRESS</a:t>
            </a:r>
            <a:endPar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45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khoảng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25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WordPress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giây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45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WordPress </a:t>
            </a:r>
            <a:r>
              <a:rPr lang="en-US" sz="180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chiếm</a:t>
            </a: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33</a:t>
            </a: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100%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CMS, </a:t>
            </a: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WordPress </a:t>
            </a:r>
            <a:r>
              <a:rPr lang="en-US" sz="1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chiếm</a:t>
            </a: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60%</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45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Phiên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WordPress 4.0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đạt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16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triệu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lượt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tải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khoảng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tháng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WordPress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sang </a:t>
            </a: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169 </a:t>
            </a:r>
            <a:r>
              <a:rPr lang="en-US" sz="1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phiên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Tiếng</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Việt</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đầy</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đủ</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450"/>
              </a:spcAft>
              <a:buSzPts val="1000"/>
              <a:buFont typeface="Symbol" panose="05050102010706020507" pitchFamily="18" charset="2"/>
              <a:buChar char=""/>
              <a:tabLst>
                <a:tab pos="457200" algn="l"/>
              </a:tabLst>
            </a:pP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theme)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miễn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phí</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WordPress.org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2.700 themes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450"/>
              </a:spcAft>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2000" dirty="0" err="1">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nổi</a:t>
            </a:r>
            <a:r>
              <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tiếng</a:t>
            </a:r>
            <a:r>
              <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dung WordPress </a:t>
            </a:r>
            <a:r>
              <a:rPr lang="en-US" sz="2000" dirty="0" err="1">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000" dirty="0">
                <a:solidFill>
                  <a:schemeClr val="accent2">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chemeClr val="accent2">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65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arn(inVertical)">
                                      <p:cBhvr>
                                        <p:cTn id="14" dur="500"/>
                                        <p:tgtEl>
                                          <p:spTgt spid="3">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arn(inVertical)">
                                      <p:cBhvr>
                                        <p:cTn id="20" dur="500"/>
                                        <p:tgtEl>
                                          <p:spTgt spid="3">
                                            <p:txEl>
                                              <p:pRg st="3" end="3"/>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inVertical)">
                                      <p:cBhvr>
                                        <p:cTn id="26" dur="500"/>
                                        <p:tgtEl>
                                          <p:spTgt spid="3">
                                            <p:txEl>
                                              <p:pRg st="5" end="5"/>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arn(inVertic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 calcmode="lin" valueType="num">
                                      <p:cBhvr additive="base">
                                        <p:cTn id="3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7"/>
          <p:cNvSpPr txBox="1">
            <a:spLocks noGrp="1"/>
          </p:cNvSpPr>
          <p:nvPr>
            <p:ph type="title"/>
          </p:nvPr>
        </p:nvSpPr>
        <p:spPr>
          <a:xfrm>
            <a:off x="166648" y="535925"/>
            <a:ext cx="4866518" cy="878262"/>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r>
              <a:rPr kumimoji="1" lang="en-US" sz="3200" dirty="0" err="1">
                <a:ln w="0"/>
                <a:solidFill>
                  <a:schemeClr val="bg1"/>
                </a:solidFill>
                <a:effectLst>
                  <a:reflection blurRad="6350" stA="53000" endA="300" endPos="35500" dir="5400000" sy="-90000" algn="bl" rotWithShape="0"/>
                </a:effectLst>
                <a:latin typeface="Times New Roman" panose="02020603050405020304" pitchFamily="18" charset="0"/>
                <a:ea typeface="Tahoma" panose="020B0604030504040204" pitchFamily="34" charset="0"/>
                <a:cs typeface="Times New Roman" panose="02020603050405020304" pitchFamily="18" charset="0"/>
              </a:rPr>
              <a:t>Tìm</a:t>
            </a:r>
            <a:r>
              <a:rPr kumimoji="1" lang="en-US" sz="3200" dirty="0">
                <a:ln w="0"/>
                <a:solidFill>
                  <a:schemeClr val="bg1"/>
                </a:solidFill>
                <a:effectLst>
                  <a:reflection blurRad="6350" stA="53000" endA="300" endPos="35500" dir="5400000" sy="-90000" algn="bl" rotWithShape="0"/>
                </a:effectLst>
                <a:latin typeface="Times New Roman" panose="02020603050405020304" pitchFamily="18" charset="0"/>
                <a:ea typeface="Tahoma" panose="020B0604030504040204" pitchFamily="34" charset="0"/>
                <a:cs typeface="Times New Roman" panose="02020603050405020304" pitchFamily="18" charset="0"/>
              </a:rPr>
              <a:t> </a:t>
            </a:r>
            <a:r>
              <a:rPr kumimoji="1" lang="en-US" sz="3200" dirty="0" err="1">
                <a:ln w="0"/>
                <a:solidFill>
                  <a:schemeClr val="bg1"/>
                </a:solidFill>
                <a:effectLst>
                  <a:reflection blurRad="6350" stA="53000" endA="300" endPos="35500" dir="5400000" sy="-90000" algn="bl" rotWithShape="0"/>
                </a:effectLst>
                <a:latin typeface="Times New Roman" panose="02020603050405020304" pitchFamily="18" charset="0"/>
                <a:ea typeface="Tahoma" panose="020B0604030504040204" pitchFamily="34" charset="0"/>
                <a:cs typeface="Times New Roman" panose="02020603050405020304" pitchFamily="18" charset="0"/>
              </a:rPr>
              <a:t>hiểu</a:t>
            </a:r>
            <a:r>
              <a:rPr kumimoji="1" lang="en-US" sz="3200" dirty="0">
                <a:ln w="0"/>
                <a:solidFill>
                  <a:schemeClr val="bg1"/>
                </a:solidFill>
                <a:effectLst>
                  <a:reflection blurRad="6350" stA="53000" endA="300" endPos="35500" dir="5400000" sy="-90000" algn="bl" rotWithShape="0"/>
                </a:effectLst>
                <a:latin typeface="Times New Roman" panose="02020603050405020304" pitchFamily="18" charset="0"/>
                <a:ea typeface="Tahoma" panose="020B0604030504040204" pitchFamily="34" charset="0"/>
                <a:cs typeface="Times New Roman" panose="02020603050405020304" pitchFamily="18" charset="0"/>
              </a:rPr>
              <a:t> </a:t>
            </a:r>
            <a:r>
              <a:rPr kumimoji="1" lang="en-US" sz="3200" dirty="0" err="1">
                <a:ln w="0"/>
                <a:solidFill>
                  <a:schemeClr val="bg1"/>
                </a:solidFill>
                <a:effectLst>
                  <a:reflection blurRad="6350" stA="53000" endA="300" endPos="35500" dir="5400000" sy="-90000" algn="bl" rotWithShape="0"/>
                </a:effectLst>
                <a:latin typeface="Times New Roman" panose="02020603050405020304" pitchFamily="18" charset="0"/>
                <a:ea typeface="Tahoma" panose="020B0604030504040204" pitchFamily="34" charset="0"/>
                <a:cs typeface="Times New Roman" panose="02020603050405020304" pitchFamily="18" charset="0"/>
              </a:rPr>
              <a:t>về</a:t>
            </a:r>
            <a:r>
              <a:rPr kumimoji="1" lang="en-US" sz="3200" dirty="0">
                <a:ln w="0"/>
                <a:solidFill>
                  <a:schemeClr val="bg1"/>
                </a:solidFill>
                <a:effectLst>
                  <a:reflection blurRad="6350" stA="53000" endA="300" endPos="35500" dir="5400000" sy="-90000" algn="bl" rotWithShape="0"/>
                </a:effectLst>
                <a:latin typeface="Times New Roman" panose="02020603050405020304" pitchFamily="18" charset="0"/>
                <a:ea typeface="Tahoma" panose="020B0604030504040204" pitchFamily="34" charset="0"/>
                <a:cs typeface="Times New Roman" panose="02020603050405020304" pitchFamily="18" charset="0"/>
              </a:rPr>
              <a:t> </a:t>
            </a:r>
            <a:r>
              <a:rPr kumimoji="1" lang="en-US" sz="3200" dirty="0" err="1">
                <a:ln w="0"/>
                <a:solidFill>
                  <a:schemeClr val="bg1"/>
                </a:solidFill>
                <a:effectLst>
                  <a:reflection blurRad="6350" stA="53000" endA="300" endPos="35500" dir="5400000" sy="-90000" algn="bl" rotWithShape="0"/>
                </a:effectLst>
                <a:latin typeface="Times New Roman" panose="02020603050405020304" pitchFamily="18" charset="0"/>
                <a:ea typeface="Tahoma" panose="020B0604030504040204" pitchFamily="34" charset="0"/>
                <a:cs typeface="Times New Roman" panose="02020603050405020304" pitchFamily="18" charset="0"/>
              </a:rPr>
              <a:t>Workpress</a:t>
            </a:r>
            <a:br>
              <a:rPr kumimoji="1" lang="en-US" sz="9600" dirty="0">
                <a:solidFill>
                  <a:schemeClr val="bg1">
                    <a:lumMod val="95000"/>
                  </a:schemeClr>
                </a:solidFill>
                <a:latin typeface="Times New Roman" panose="02020603050405020304" pitchFamily="18" charset="0"/>
                <a:ea typeface="Yeseva One" panose="00000500000000000000" charset="0"/>
                <a:cs typeface="Times New Roman" panose="02020603050405020304" pitchFamily="18" charset="0"/>
              </a:rPr>
            </a:br>
            <a:endParaRPr sz="9200" dirty="0">
              <a:latin typeface="Times New Roman" panose="02020603050405020304" pitchFamily="18" charset="0"/>
              <a:cs typeface="Times New Roman" panose="02020603050405020304" pitchFamily="18" charset="0"/>
            </a:endParaRPr>
          </a:p>
        </p:txBody>
      </p:sp>
      <p:sp>
        <p:nvSpPr>
          <p:cNvPr id="796" name="Google Shape;796;p1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2</a:t>
            </a:fld>
            <a:endParaRPr>
              <a:latin typeface="Times New Roman" panose="02020603050405020304" pitchFamily="18" charset="0"/>
              <a:cs typeface="Times New Roman" panose="02020603050405020304" pitchFamily="18" charset="0"/>
            </a:endParaRPr>
          </a:p>
        </p:txBody>
      </p:sp>
      <p:pic>
        <p:nvPicPr>
          <p:cNvPr id="4" name="Picture 3" descr="Graphical user interface, logo, website&#10;&#10;Description automatically generated">
            <a:extLst>
              <a:ext uri="{FF2B5EF4-FFF2-40B4-BE49-F238E27FC236}">
                <a16:creationId xmlns:a16="http://schemas.microsoft.com/office/drawing/2014/main" id="{BB142B94-5EEF-31DD-0C83-E1D407E50F31}"/>
              </a:ext>
            </a:extLst>
          </p:cNvPr>
          <p:cNvPicPr>
            <a:picLocks noChangeAspect="1"/>
          </p:cNvPicPr>
          <p:nvPr/>
        </p:nvPicPr>
        <p:blipFill>
          <a:blip r:embed="rId3"/>
          <a:stretch>
            <a:fillRect/>
          </a:stretch>
        </p:blipFill>
        <p:spPr>
          <a:xfrm>
            <a:off x="5658142" y="262025"/>
            <a:ext cx="3062868" cy="4684745"/>
          </a:xfrm>
          <a:prstGeom prst="roundRect">
            <a:avLst>
              <a:gd name="adj" fmla="val 16667"/>
            </a:avLst>
          </a:prstGeom>
          <a:ln>
            <a:noFill/>
          </a:ln>
          <a:effectLst>
            <a:outerShdw blurRad="63500" sx="102000" sy="102000" algn="ct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C69D80EB-CDFA-7299-51FB-46EBE703A546}"/>
              </a:ext>
            </a:extLst>
          </p:cNvPr>
          <p:cNvSpPr txBox="1"/>
          <p:nvPr/>
        </p:nvSpPr>
        <p:spPr>
          <a:xfrm>
            <a:off x="942535" y="1414187"/>
            <a:ext cx="2988319" cy="2677656"/>
          </a:xfrm>
          <a:prstGeom prst="rect">
            <a:avLst/>
          </a:prstGeom>
          <a:noFill/>
          <a:effectLst>
            <a:outerShdw blurRad="50800" dist="38100" dir="10800000" algn="r" rotWithShape="0">
              <a:prstClr val="black">
                <a:alpha val="40000"/>
              </a:prstClr>
            </a:outerShdw>
          </a:effectLst>
        </p:spPr>
        <p:txBody>
          <a:bodyPr wrap="none" rtlCol="0">
            <a:spAutoFit/>
          </a:bodyPr>
          <a:lstStyle/>
          <a:p>
            <a:r>
              <a:rPr lang="en-US" sz="2400">
                <a:solidFill>
                  <a:schemeClr val="bg1"/>
                </a:solidFill>
                <a:latin typeface="Times New Roman" panose="02020603050405020304" pitchFamily="18" charset="0"/>
                <a:cs typeface="Times New Roman" panose="02020603050405020304" pitchFamily="18" charset="0"/>
              </a:rPr>
              <a:t>Tổng quan</a:t>
            </a:r>
          </a:p>
          <a:p>
            <a:endParaRPr lang="en-US" sz="2400">
              <a:solidFill>
                <a:schemeClr val="accent2"/>
              </a:solidFill>
              <a:latin typeface="Times New Roman" panose="02020603050405020304" pitchFamily="18" charset="0"/>
              <a:cs typeface="Times New Roman" panose="02020603050405020304" pitchFamily="18" charset="0"/>
            </a:endParaRPr>
          </a:p>
          <a:p>
            <a:r>
              <a:rPr lang="en-US" sz="2400">
                <a:solidFill>
                  <a:schemeClr val="bg1"/>
                </a:solidFill>
                <a:latin typeface="Times New Roman" panose="02020603050405020304" pitchFamily="18" charset="0"/>
                <a:cs typeface="Times New Roman" panose="02020603050405020304" pitchFamily="18" charset="0"/>
              </a:rPr>
              <a:t>Lý do sử dụng</a:t>
            </a:r>
          </a:p>
          <a:p>
            <a:endParaRPr lang="en-US" sz="2400">
              <a:solidFill>
                <a:schemeClr val="accent2"/>
              </a:solidFill>
              <a:latin typeface="Times New Roman" panose="02020603050405020304" pitchFamily="18" charset="0"/>
              <a:cs typeface="Times New Roman" panose="02020603050405020304" pitchFamily="18" charset="0"/>
            </a:endParaRPr>
          </a:p>
          <a:p>
            <a:r>
              <a:rPr lang="en-US" sz="2400">
                <a:solidFill>
                  <a:schemeClr val="bg1"/>
                </a:solidFill>
                <a:latin typeface="Times New Roman" panose="02020603050405020304" pitchFamily="18" charset="0"/>
                <a:cs typeface="Times New Roman" panose="02020603050405020304" pitchFamily="18" charset="0"/>
              </a:rPr>
              <a:t>Ưu, nhược điểm</a:t>
            </a:r>
          </a:p>
          <a:p>
            <a:endParaRPr lang="en-US" sz="2400">
              <a:solidFill>
                <a:schemeClr val="bg1"/>
              </a:solidFill>
              <a:latin typeface="Times New Roman" panose="02020603050405020304" pitchFamily="18" charset="0"/>
              <a:cs typeface="Times New Roman" panose="02020603050405020304" pitchFamily="18" charset="0"/>
            </a:endParaRPr>
          </a:p>
          <a:p>
            <a:r>
              <a:rPr lang="vi-VN" sz="2400">
                <a:solidFill>
                  <a:schemeClr val="bg1"/>
                </a:solidFill>
                <a:latin typeface="Times New Roman" panose="02020603050405020304" pitchFamily="18" charset="0"/>
                <a:cs typeface="Times New Roman" panose="02020603050405020304" pitchFamily="18" charset="0"/>
              </a:rPr>
              <a:t>Thành tựu, </a:t>
            </a:r>
            <a:r>
              <a:rPr lang="en-US" sz="2400">
                <a:solidFill>
                  <a:schemeClr val="bg1"/>
                </a:solidFill>
                <a:latin typeface="Times New Roman" panose="02020603050405020304" pitchFamily="18" charset="0"/>
                <a:cs typeface="Times New Roman" panose="02020603050405020304" pitchFamily="18" charset="0"/>
              </a:rPr>
              <a:t>Hướng dẫn</a:t>
            </a:r>
          </a:p>
        </p:txBody>
      </p:sp>
      <p:sp>
        <p:nvSpPr>
          <p:cNvPr id="5" name="Arrow: Right 4">
            <a:extLst>
              <a:ext uri="{FF2B5EF4-FFF2-40B4-BE49-F238E27FC236}">
                <a16:creationId xmlns:a16="http://schemas.microsoft.com/office/drawing/2014/main" id="{DAEBD5C1-719A-E82D-2742-87ABAD315A19}"/>
              </a:ext>
            </a:extLst>
          </p:cNvPr>
          <p:cNvSpPr/>
          <p:nvPr/>
        </p:nvSpPr>
        <p:spPr>
          <a:xfrm>
            <a:off x="131627" y="1512277"/>
            <a:ext cx="775886" cy="316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 name="Arrow: Right 5">
            <a:extLst>
              <a:ext uri="{FF2B5EF4-FFF2-40B4-BE49-F238E27FC236}">
                <a16:creationId xmlns:a16="http://schemas.microsoft.com/office/drawing/2014/main" id="{23BCB6D5-E7D9-9C81-9313-3AEDCF179F3F}"/>
              </a:ext>
            </a:extLst>
          </p:cNvPr>
          <p:cNvSpPr/>
          <p:nvPr/>
        </p:nvSpPr>
        <p:spPr>
          <a:xfrm>
            <a:off x="131627" y="2241159"/>
            <a:ext cx="775886" cy="316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Arrow: Right 6">
            <a:extLst>
              <a:ext uri="{FF2B5EF4-FFF2-40B4-BE49-F238E27FC236}">
                <a16:creationId xmlns:a16="http://schemas.microsoft.com/office/drawing/2014/main" id="{821EC116-59F3-A7DF-106E-6821779FD644}"/>
              </a:ext>
            </a:extLst>
          </p:cNvPr>
          <p:cNvSpPr/>
          <p:nvPr/>
        </p:nvSpPr>
        <p:spPr>
          <a:xfrm>
            <a:off x="149138" y="2970041"/>
            <a:ext cx="775886" cy="316204"/>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8" name="Arrow: Right 7">
            <a:extLst>
              <a:ext uri="{FF2B5EF4-FFF2-40B4-BE49-F238E27FC236}">
                <a16:creationId xmlns:a16="http://schemas.microsoft.com/office/drawing/2014/main" id="{EBF336BB-4967-E075-CEC7-8BBE053635AD}"/>
              </a:ext>
            </a:extLst>
          </p:cNvPr>
          <p:cNvSpPr/>
          <p:nvPr/>
        </p:nvSpPr>
        <p:spPr>
          <a:xfrm>
            <a:off x="131627" y="3683536"/>
            <a:ext cx="775886" cy="316204"/>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Arrow: Right 8">
            <a:extLst>
              <a:ext uri="{FF2B5EF4-FFF2-40B4-BE49-F238E27FC236}">
                <a16:creationId xmlns:a16="http://schemas.microsoft.com/office/drawing/2014/main" id="{29481AC3-0736-0ECC-7DB2-ABAC9E6D0C19}"/>
              </a:ext>
            </a:extLst>
          </p:cNvPr>
          <p:cNvSpPr/>
          <p:nvPr/>
        </p:nvSpPr>
        <p:spPr>
          <a:xfrm>
            <a:off x="149138" y="1519971"/>
            <a:ext cx="775886" cy="316204"/>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8B4FB842-F3FC-2624-1030-C24E0E33DDAE}"/>
              </a:ext>
            </a:extLst>
          </p:cNvPr>
          <p:cNvSpPr/>
          <p:nvPr/>
        </p:nvSpPr>
        <p:spPr>
          <a:xfrm>
            <a:off x="149138" y="2248853"/>
            <a:ext cx="775886" cy="316204"/>
          </a:xfrm>
          <a:prstGeom prst="rightArrow">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93"/>
                                        </p:tgtEl>
                                        <p:attrNameLst>
                                          <p:attrName>style.visibility</p:attrName>
                                        </p:attrNameLst>
                                      </p:cBhvr>
                                      <p:to>
                                        <p:strVal val="visible"/>
                                      </p:to>
                                    </p:set>
                                    <p:animEffect transition="in" filter="randombar(horizontal)">
                                      <p:cBhvr>
                                        <p:cTn id="7" dur="500"/>
                                        <p:tgtEl>
                                          <p:spTgt spid="793"/>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wipe(down)">
                                      <p:cBhvr>
                                        <p:cTn id="29" dur="290">
                                          <p:stCondLst>
                                            <p:cond delay="0"/>
                                          </p:stCondLst>
                                        </p:cTn>
                                        <p:tgtEl>
                                          <p:spTgt spid="3">
                                            <p:txEl>
                                              <p:pRg st="0" end="0"/>
                                            </p:txEl>
                                          </p:spTgt>
                                        </p:tgtEl>
                                      </p:cBhvr>
                                    </p:animEffect>
                                    <p:anim calcmode="lin" valueType="num">
                                      <p:cBhvr>
                                        <p:cTn id="30" dur="911"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1" dur="332"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2" dur="332" tmFilter="0, 0; 0.125,0.2665; 0.25,0.4; 0.375,0.465; 0.5,0.5;  0.625,0.535; 0.75,0.6; 0.875,0.7335; 1,1">
                                          <p:stCondLst>
                                            <p:cond delay="332"/>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3" dur="166" tmFilter="0, 0; 0.125,0.2665; 0.25,0.4; 0.375,0.465; 0.5,0.5;  0.625,0.535; 0.75,0.6; 0.875,0.7335; 1,1">
                                          <p:stCondLst>
                                            <p:cond delay="662"/>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4" dur="82" tmFilter="0, 0; 0.125,0.2665; 0.25,0.4; 0.375,0.465; 0.5,0.5;  0.625,0.535; 0.75,0.6; 0.875,0.7335; 1,1">
                                          <p:stCondLst>
                                            <p:cond delay="828"/>
                                          </p:stCondLst>
                                        </p:cTn>
                                        <p:tgtEl>
                                          <p:spTgt spid="3">
                                            <p:txEl>
                                              <p:pRg st="0" end="0"/>
                                            </p:txEl>
                                          </p:spTgt>
                                        </p:tgtEl>
                                        <p:attrNameLst>
                                          <p:attrName>ppt_y</p:attrName>
                                        </p:attrNameLst>
                                      </p:cBhvr>
                                      <p:tavLst>
                                        <p:tav tm="0" fmla="#ppt_y-sin(pi*$)/81">
                                          <p:val>
                                            <p:fltVal val="0"/>
                                          </p:val>
                                        </p:tav>
                                        <p:tav tm="100000">
                                          <p:val>
                                            <p:fltVal val="1"/>
                                          </p:val>
                                        </p:tav>
                                      </p:tavLst>
                                    </p:anim>
                                    <p:animScale>
                                      <p:cBhvr>
                                        <p:cTn id="35" dur="13">
                                          <p:stCondLst>
                                            <p:cond delay="325"/>
                                          </p:stCondLst>
                                        </p:cTn>
                                        <p:tgtEl>
                                          <p:spTgt spid="3">
                                            <p:txEl>
                                              <p:pRg st="0" end="0"/>
                                            </p:txEl>
                                          </p:spTgt>
                                        </p:tgtEl>
                                      </p:cBhvr>
                                      <p:to x="100000" y="60000"/>
                                    </p:animScale>
                                    <p:animScale>
                                      <p:cBhvr>
                                        <p:cTn id="36" dur="83" decel="50000">
                                          <p:stCondLst>
                                            <p:cond delay="338"/>
                                          </p:stCondLst>
                                        </p:cTn>
                                        <p:tgtEl>
                                          <p:spTgt spid="3">
                                            <p:txEl>
                                              <p:pRg st="0" end="0"/>
                                            </p:txEl>
                                          </p:spTgt>
                                        </p:tgtEl>
                                      </p:cBhvr>
                                      <p:to x="100000" y="100000"/>
                                    </p:animScale>
                                    <p:animScale>
                                      <p:cBhvr>
                                        <p:cTn id="37" dur="13">
                                          <p:stCondLst>
                                            <p:cond delay="656"/>
                                          </p:stCondLst>
                                        </p:cTn>
                                        <p:tgtEl>
                                          <p:spTgt spid="3">
                                            <p:txEl>
                                              <p:pRg st="0" end="0"/>
                                            </p:txEl>
                                          </p:spTgt>
                                        </p:tgtEl>
                                      </p:cBhvr>
                                      <p:to x="100000" y="80000"/>
                                    </p:animScale>
                                    <p:animScale>
                                      <p:cBhvr>
                                        <p:cTn id="38" dur="83" decel="50000">
                                          <p:stCondLst>
                                            <p:cond delay="669"/>
                                          </p:stCondLst>
                                        </p:cTn>
                                        <p:tgtEl>
                                          <p:spTgt spid="3">
                                            <p:txEl>
                                              <p:pRg st="0" end="0"/>
                                            </p:txEl>
                                          </p:spTgt>
                                        </p:tgtEl>
                                      </p:cBhvr>
                                      <p:to x="100000" y="100000"/>
                                    </p:animScale>
                                    <p:animScale>
                                      <p:cBhvr>
                                        <p:cTn id="39" dur="13">
                                          <p:stCondLst>
                                            <p:cond delay="821"/>
                                          </p:stCondLst>
                                        </p:cTn>
                                        <p:tgtEl>
                                          <p:spTgt spid="3">
                                            <p:txEl>
                                              <p:pRg st="0" end="0"/>
                                            </p:txEl>
                                          </p:spTgt>
                                        </p:tgtEl>
                                      </p:cBhvr>
                                      <p:to x="100000" y="90000"/>
                                    </p:animScale>
                                    <p:animScale>
                                      <p:cBhvr>
                                        <p:cTn id="40" dur="83" decel="50000">
                                          <p:stCondLst>
                                            <p:cond delay="834"/>
                                          </p:stCondLst>
                                        </p:cTn>
                                        <p:tgtEl>
                                          <p:spTgt spid="3">
                                            <p:txEl>
                                              <p:pRg st="0" end="0"/>
                                            </p:txEl>
                                          </p:spTgt>
                                        </p:tgtEl>
                                      </p:cBhvr>
                                      <p:to x="100000" y="100000"/>
                                    </p:animScale>
                                    <p:animScale>
                                      <p:cBhvr>
                                        <p:cTn id="41" dur="13">
                                          <p:stCondLst>
                                            <p:cond delay="904"/>
                                          </p:stCondLst>
                                        </p:cTn>
                                        <p:tgtEl>
                                          <p:spTgt spid="3">
                                            <p:txEl>
                                              <p:pRg st="0" end="0"/>
                                            </p:txEl>
                                          </p:spTgt>
                                        </p:tgtEl>
                                      </p:cBhvr>
                                      <p:to x="100000" y="95000"/>
                                    </p:animScale>
                                    <p:animScale>
                                      <p:cBhvr>
                                        <p:cTn id="42" dur="83" decel="50000">
                                          <p:stCondLst>
                                            <p:cond delay="917"/>
                                          </p:stCondLst>
                                        </p:cTn>
                                        <p:tgtEl>
                                          <p:spTgt spid="3">
                                            <p:txEl>
                                              <p:pRg st="0" end="0"/>
                                            </p:txEl>
                                          </p:spTgt>
                                        </p:tgtEl>
                                      </p:cBhvr>
                                      <p:to x="100000" y="100000"/>
                                    </p:animScale>
                                  </p:childTnLst>
                                </p:cTn>
                              </p:par>
                              <p:par>
                                <p:cTn id="43" presetID="26" presetClass="entr" presetSubtype="0" fill="hold" nodeType="with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down)">
                                      <p:cBhvr>
                                        <p:cTn id="45" dur="290">
                                          <p:stCondLst>
                                            <p:cond delay="0"/>
                                          </p:stCondLst>
                                        </p:cTn>
                                        <p:tgtEl>
                                          <p:spTgt spid="3">
                                            <p:txEl>
                                              <p:pRg st="2" end="2"/>
                                            </p:txEl>
                                          </p:spTgt>
                                        </p:tgtEl>
                                      </p:cBhvr>
                                    </p:animEffect>
                                    <p:anim calcmode="lin" valueType="num">
                                      <p:cBhvr>
                                        <p:cTn id="46" dur="911"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7" dur="332"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8" dur="332" tmFilter="0, 0; 0.125,0.2665; 0.25,0.4; 0.375,0.465; 0.5,0.5;  0.625,0.535; 0.75,0.6; 0.875,0.7335; 1,1">
                                          <p:stCondLst>
                                            <p:cond delay="332"/>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9" dur="166" tmFilter="0, 0; 0.125,0.2665; 0.25,0.4; 0.375,0.465; 0.5,0.5;  0.625,0.535; 0.75,0.6; 0.875,0.7335; 1,1">
                                          <p:stCondLst>
                                            <p:cond delay="662"/>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0" dur="82" tmFilter="0, 0; 0.125,0.2665; 0.25,0.4; 0.375,0.465; 0.5,0.5;  0.625,0.535; 0.75,0.6; 0.875,0.7335; 1,1">
                                          <p:stCondLst>
                                            <p:cond delay="828"/>
                                          </p:stCondLst>
                                        </p:cTn>
                                        <p:tgtEl>
                                          <p:spTgt spid="3">
                                            <p:txEl>
                                              <p:pRg st="2" end="2"/>
                                            </p:txEl>
                                          </p:spTgt>
                                        </p:tgtEl>
                                        <p:attrNameLst>
                                          <p:attrName>ppt_y</p:attrName>
                                        </p:attrNameLst>
                                      </p:cBhvr>
                                      <p:tavLst>
                                        <p:tav tm="0" fmla="#ppt_y-sin(pi*$)/81">
                                          <p:val>
                                            <p:fltVal val="0"/>
                                          </p:val>
                                        </p:tav>
                                        <p:tav tm="100000">
                                          <p:val>
                                            <p:fltVal val="1"/>
                                          </p:val>
                                        </p:tav>
                                      </p:tavLst>
                                    </p:anim>
                                    <p:animScale>
                                      <p:cBhvr>
                                        <p:cTn id="51" dur="13">
                                          <p:stCondLst>
                                            <p:cond delay="325"/>
                                          </p:stCondLst>
                                        </p:cTn>
                                        <p:tgtEl>
                                          <p:spTgt spid="3">
                                            <p:txEl>
                                              <p:pRg st="2" end="2"/>
                                            </p:txEl>
                                          </p:spTgt>
                                        </p:tgtEl>
                                      </p:cBhvr>
                                      <p:to x="100000" y="60000"/>
                                    </p:animScale>
                                    <p:animScale>
                                      <p:cBhvr>
                                        <p:cTn id="52" dur="83" decel="50000">
                                          <p:stCondLst>
                                            <p:cond delay="338"/>
                                          </p:stCondLst>
                                        </p:cTn>
                                        <p:tgtEl>
                                          <p:spTgt spid="3">
                                            <p:txEl>
                                              <p:pRg st="2" end="2"/>
                                            </p:txEl>
                                          </p:spTgt>
                                        </p:tgtEl>
                                      </p:cBhvr>
                                      <p:to x="100000" y="100000"/>
                                    </p:animScale>
                                    <p:animScale>
                                      <p:cBhvr>
                                        <p:cTn id="53" dur="13">
                                          <p:stCondLst>
                                            <p:cond delay="656"/>
                                          </p:stCondLst>
                                        </p:cTn>
                                        <p:tgtEl>
                                          <p:spTgt spid="3">
                                            <p:txEl>
                                              <p:pRg st="2" end="2"/>
                                            </p:txEl>
                                          </p:spTgt>
                                        </p:tgtEl>
                                      </p:cBhvr>
                                      <p:to x="100000" y="80000"/>
                                    </p:animScale>
                                    <p:animScale>
                                      <p:cBhvr>
                                        <p:cTn id="54" dur="83" decel="50000">
                                          <p:stCondLst>
                                            <p:cond delay="669"/>
                                          </p:stCondLst>
                                        </p:cTn>
                                        <p:tgtEl>
                                          <p:spTgt spid="3">
                                            <p:txEl>
                                              <p:pRg st="2" end="2"/>
                                            </p:txEl>
                                          </p:spTgt>
                                        </p:tgtEl>
                                      </p:cBhvr>
                                      <p:to x="100000" y="100000"/>
                                    </p:animScale>
                                    <p:animScale>
                                      <p:cBhvr>
                                        <p:cTn id="55" dur="13">
                                          <p:stCondLst>
                                            <p:cond delay="821"/>
                                          </p:stCondLst>
                                        </p:cTn>
                                        <p:tgtEl>
                                          <p:spTgt spid="3">
                                            <p:txEl>
                                              <p:pRg st="2" end="2"/>
                                            </p:txEl>
                                          </p:spTgt>
                                        </p:tgtEl>
                                      </p:cBhvr>
                                      <p:to x="100000" y="90000"/>
                                    </p:animScale>
                                    <p:animScale>
                                      <p:cBhvr>
                                        <p:cTn id="56" dur="83" decel="50000">
                                          <p:stCondLst>
                                            <p:cond delay="834"/>
                                          </p:stCondLst>
                                        </p:cTn>
                                        <p:tgtEl>
                                          <p:spTgt spid="3">
                                            <p:txEl>
                                              <p:pRg st="2" end="2"/>
                                            </p:txEl>
                                          </p:spTgt>
                                        </p:tgtEl>
                                      </p:cBhvr>
                                      <p:to x="100000" y="100000"/>
                                    </p:animScale>
                                    <p:animScale>
                                      <p:cBhvr>
                                        <p:cTn id="57" dur="13">
                                          <p:stCondLst>
                                            <p:cond delay="904"/>
                                          </p:stCondLst>
                                        </p:cTn>
                                        <p:tgtEl>
                                          <p:spTgt spid="3">
                                            <p:txEl>
                                              <p:pRg st="2" end="2"/>
                                            </p:txEl>
                                          </p:spTgt>
                                        </p:tgtEl>
                                      </p:cBhvr>
                                      <p:to x="100000" y="95000"/>
                                    </p:animScale>
                                    <p:animScale>
                                      <p:cBhvr>
                                        <p:cTn id="58" dur="83" decel="50000">
                                          <p:stCondLst>
                                            <p:cond delay="917"/>
                                          </p:stCondLst>
                                        </p:cTn>
                                        <p:tgtEl>
                                          <p:spTgt spid="3">
                                            <p:txEl>
                                              <p:pRg st="2" end="2"/>
                                            </p:txEl>
                                          </p:spTgt>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down)">
                                      <p:cBhvr>
                                        <p:cTn id="61" dur="290">
                                          <p:stCondLst>
                                            <p:cond delay="0"/>
                                          </p:stCondLst>
                                        </p:cTn>
                                        <p:tgtEl>
                                          <p:spTgt spid="3">
                                            <p:txEl>
                                              <p:pRg st="4" end="4"/>
                                            </p:txEl>
                                          </p:spTgt>
                                        </p:tgtEl>
                                      </p:cBhvr>
                                    </p:animEffect>
                                    <p:anim calcmode="lin" valueType="num">
                                      <p:cBhvr>
                                        <p:cTn id="62" dur="911"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3" dur="332"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4" dur="332" tmFilter="0, 0; 0.125,0.2665; 0.25,0.4; 0.375,0.465; 0.5,0.5;  0.625,0.535; 0.75,0.6; 0.875,0.7335; 1,1">
                                          <p:stCondLst>
                                            <p:cond delay="332"/>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5" dur="166" tmFilter="0, 0; 0.125,0.2665; 0.25,0.4; 0.375,0.465; 0.5,0.5;  0.625,0.535; 0.75,0.6; 0.875,0.7335; 1,1">
                                          <p:stCondLst>
                                            <p:cond delay="662"/>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6" dur="82" tmFilter="0, 0; 0.125,0.2665; 0.25,0.4; 0.375,0.465; 0.5,0.5;  0.625,0.535; 0.75,0.6; 0.875,0.7335; 1,1">
                                          <p:stCondLst>
                                            <p:cond delay="828"/>
                                          </p:stCondLst>
                                        </p:cTn>
                                        <p:tgtEl>
                                          <p:spTgt spid="3">
                                            <p:txEl>
                                              <p:pRg st="4" end="4"/>
                                            </p:txEl>
                                          </p:spTgt>
                                        </p:tgtEl>
                                        <p:attrNameLst>
                                          <p:attrName>ppt_y</p:attrName>
                                        </p:attrNameLst>
                                      </p:cBhvr>
                                      <p:tavLst>
                                        <p:tav tm="0" fmla="#ppt_y-sin(pi*$)/81">
                                          <p:val>
                                            <p:fltVal val="0"/>
                                          </p:val>
                                        </p:tav>
                                        <p:tav tm="100000">
                                          <p:val>
                                            <p:fltVal val="1"/>
                                          </p:val>
                                        </p:tav>
                                      </p:tavLst>
                                    </p:anim>
                                    <p:animScale>
                                      <p:cBhvr>
                                        <p:cTn id="67" dur="13">
                                          <p:stCondLst>
                                            <p:cond delay="325"/>
                                          </p:stCondLst>
                                        </p:cTn>
                                        <p:tgtEl>
                                          <p:spTgt spid="3">
                                            <p:txEl>
                                              <p:pRg st="4" end="4"/>
                                            </p:txEl>
                                          </p:spTgt>
                                        </p:tgtEl>
                                      </p:cBhvr>
                                      <p:to x="100000" y="60000"/>
                                    </p:animScale>
                                    <p:animScale>
                                      <p:cBhvr>
                                        <p:cTn id="68" dur="83" decel="50000">
                                          <p:stCondLst>
                                            <p:cond delay="338"/>
                                          </p:stCondLst>
                                        </p:cTn>
                                        <p:tgtEl>
                                          <p:spTgt spid="3">
                                            <p:txEl>
                                              <p:pRg st="4" end="4"/>
                                            </p:txEl>
                                          </p:spTgt>
                                        </p:tgtEl>
                                      </p:cBhvr>
                                      <p:to x="100000" y="100000"/>
                                    </p:animScale>
                                    <p:animScale>
                                      <p:cBhvr>
                                        <p:cTn id="69" dur="13">
                                          <p:stCondLst>
                                            <p:cond delay="656"/>
                                          </p:stCondLst>
                                        </p:cTn>
                                        <p:tgtEl>
                                          <p:spTgt spid="3">
                                            <p:txEl>
                                              <p:pRg st="4" end="4"/>
                                            </p:txEl>
                                          </p:spTgt>
                                        </p:tgtEl>
                                      </p:cBhvr>
                                      <p:to x="100000" y="80000"/>
                                    </p:animScale>
                                    <p:animScale>
                                      <p:cBhvr>
                                        <p:cTn id="70" dur="83" decel="50000">
                                          <p:stCondLst>
                                            <p:cond delay="669"/>
                                          </p:stCondLst>
                                        </p:cTn>
                                        <p:tgtEl>
                                          <p:spTgt spid="3">
                                            <p:txEl>
                                              <p:pRg st="4" end="4"/>
                                            </p:txEl>
                                          </p:spTgt>
                                        </p:tgtEl>
                                      </p:cBhvr>
                                      <p:to x="100000" y="100000"/>
                                    </p:animScale>
                                    <p:animScale>
                                      <p:cBhvr>
                                        <p:cTn id="71" dur="13">
                                          <p:stCondLst>
                                            <p:cond delay="821"/>
                                          </p:stCondLst>
                                        </p:cTn>
                                        <p:tgtEl>
                                          <p:spTgt spid="3">
                                            <p:txEl>
                                              <p:pRg st="4" end="4"/>
                                            </p:txEl>
                                          </p:spTgt>
                                        </p:tgtEl>
                                      </p:cBhvr>
                                      <p:to x="100000" y="90000"/>
                                    </p:animScale>
                                    <p:animScale>
                                      <p:cBhvr>
                                        <p:cTn id="72" dur="83" decel="50000">
                                          <p:stCondLst>
                                            <p:cond delay="834"/>
                                          </p:stCondLst>
                                        </p:cTn>
                                        <p:tgtEl>
                                          <p:spTgt spid="3">
                                            <p:txEl>
                                              <p:pRg st="4" end="4"/>
                                            </p:txEl>
                                          </p:spTgt>
                                        </p:tgtEl>
                                      </p:cBhvr>
                                      <p:to x="100000" y="100000"/>
                                    </p:animScale>
                                    <p:animScale>
                                      <p:cBhvr>
                                        <p:cTn id="73" dur="13">
                                          <p:stCondLst>
                                            <p:cond delay="904"/>
                                          </p:stCondLst>
                                        </p:cTn>
                                        <p:tgtEl>
                                          <p:spTgt spid="3">
                                            <p:txEl>
                                              <p:pRg st="4" end="4"/>
                                            </p:txEl>
                                          </p:spTgt>
                                        </p:tgtEl>
                                      </p:cBhvr>
                                      <p:to x="100000" y="95000"/>
                                    </p:animScale>
                                    <p:animScale>
                                      <p:cBhvr>
                                        <p:cTn id="74" dur="83" decel="50000">
                                          <p:stCondLst>
                                            <p:cond delay="917"/>
                                          </p:stCondLst>
                                        </p:cTn>
                                        <p:tgtEl>
                                          <p:spTgt spid="3">
                                            <p:txEl>
                                              <p:pRg st="4" end="4"/>
                                            </p:txEl>
                                          </p:spTgt>
                                        </p:tgtEl>
                                      </p:cBhvr>
                                      <p:to x="100000" y="100000"/>
                                    </p:animScale>
                                  </p:childTnLst>
                                </p:cTn>
                              </p:par>
                              <p:par>
                                <p:cTn id="75" presetID="26" presetClass="entr" presetSubtype="0" fill="hold" nodeType="with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animEffect transition="in" filter="wipe(down)">
                                      <p:cBhvr>
                                        <p:cTn id="77" dur="290">
                                          <p:stCondLst>
                                            <p:cond delay="0"/>
                                          </p:stCondLst>
                                        </p:cTn>
                                        <p:tgtEl>
                                          <p:spTgt spid="3">
                                            <p:txEl>
                                              <p:pRg st="6" end="6"/>
                                            </p:txEl>
                                          </p:spTgt>
                                        </p:tgtEl>
                                      </p:cBhvr>
                                    </p:animEffect>
                                    <p:anim calcmode="lin" valueType="num">
                                      <p:cBhvr>
                                        <p:cTn id="78" dur="911"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79" dur="332"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80" dur="332" tmFilter="0, 0; 0.125,0.2665; 0.25,0.4; 0.375,0.465; 0.5,0.5;  0.625,0.535; 0.75,0.6; 0.875,0.7335; 1,1">
                                          <p:stCondLst>
                                            <p:cond delay="332"/>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81" dur="166" tmFilter="0, 0; 0.125,0.2665; 0.25,0.4; 0.375,0.465; 0.5,0.5;  0.625,0.535; 0.75,0.6; 0.875,0.7335; 1,1">
                                          <p:stCondLst>
                                            <p:cond delay="662"/>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82" dur="82" tmFilter="0, 0; 0.125,0.2665; 0.25,0.4; 0.375,0.465; 0.5,0.5;  0.625,0.535; 0.75,0.6; 0.875,0.7335; 1,1">
                                          <p:stCondLst>
                                            <p:cond delay="828"/>
                                          </p:stCondLst>
                                        </p:cTn>
                                        <p:tgtEl>
                                          <p:spTgt spid="3">
                                            <p:txEl>
                                              <p:pRg st="6" end="6"/>
                                            </p:txEl>
                                          </p:spTgt>
                                        </p:tgtEl>
                                        <p:attrNameLst>
                                          <p:attrName>ppt_y</p:attrName>
                                        </p:attrNameLst>
                                      </p:cBhvr>
                                      <p:tavLst>
                                        <p:tav tm="0" fmla="#ppt_y-sin(pi*$)/81">
                                          <p:val>
                                            <p:fltVal val="0"/>
                                          </p:val>
                                        </p:tav>
                                        <p:tav tm="100000">
                                          <p:val>
                                            <p:fltVal val="1"/>
                                          </p:val>
                                        </p:tav>
                                      </p:tavLst>
                                    </p:anim>
                                    <p:animScale>
                                      <p:cBhvr>
                                        <p:cTn id="83" dur="13">
                                          <p:stCondLst>
                                            <p:cond delay="325"/>
                                          </p:stCondLst>
                                        </p:cTn>
                                        <p:tgtEl>
                                          <p:spTgt spid="3">
                                            <p:txEl>
                                              <p:pRg st="6" end="6"/>
                                            </p:txEl>
                                          </p:spTgt>
                                        </p:tgtEl>
                                      </p:cBhvr>
                                      <p:to x="100000" y="60000"/>
                                    </p:animScale>
                                    <p:animScale>
                                      <p:cBhvr>
                                        <p:cTn id="84" dur="83" decel="50000">
                                          <p:stCondLst>
                                            <p:cond delay="338"/>
                                          </p:stCondLst>
                                        </p:cTn>
                                        <p:tgtEl>
                                          <p:spTgt spid="3">
                                            <p:txEl>
                                              <p:pRg st="6" end="6"/>
                                            </p:txEl>
                                          </p:spTgt>
                                        </p:tgtEl>
                                      </p:cBhvr>
                                      <p:to x="100000" y="100000"/>
                                    </p:animScale>
                                    <p:animScale>
                                      <p:cBhvr>
                                        <p:cTn id="85" dur="13">
                                          <p:stCondLst>
                                            <p:cond delay="656"/>
                                          </p:stCondLst>
                                        </p:cTn>
                                        <p:tgtEl>
                                          <p:spTgt spid="3">
                                            <p:txEl>
                                              <p:pRg st="6" end="6"/>
                                            </p:txEl>
                                          </p:spTgt>
                                        </p:tgtEl>
                                      </p:cBhvr>
                                      <p:to x="100000" y="80000"/>
                                    </p:animScale>
                                    <p:animScale>
                                      <p:cBhvr>
                                        <p:cTn id="86" dur="83" decel="50000">
                                          <p:stCondLst>
                                            <p:cond delay="669"/>
                                          </p:stCondLst>
                                        </p:cTn>
                                        <p:tgtEl>
                                          <p:spTgt spid="3">
                                            <p:txEl>
                                              <p:pRg st="6" end="6"/>
                                            </p:txEl>
                                          </p:spTgt>
                                        </p:tgtEl>
                                      </p:cBhvr>
                                      <p:to x="100000" y="100000"/>
                                    </p:animScale>
                                    <p:animScale>
                                      <p:cBhvr>
                                        <p:cTn id="87" dur="13">
                                          <p:stCondLst>
                                            <p:cond delay="821"/>
                                          </p:stCondLst>
                                        </p:cTn>
                                        <p:tgtEl>
                                          <p:spTgt spid="3">
                                            <p:txEl>
                                              <p:pRg st="6" end="6"/>
                                            </p:txEl>
                                          </p:spTgt>
                                        </p:tgtEl>
                                      </p:cBhvr>
                                      <p:to x="100000" y="90000"/>
                                    </p:animScale>
                                    <p:animScale>
                                      <p:cBhvr>
                                        <p:cTn id="88" dur="83" decel="50000">
                                          <p:stCondLst>
                                            <p:cond delay="834"/>
                                          </p:stCondLst>
                                        </p:cTn>
                                        <p:tgtEl>
                                          <p:spTgt spid="3">
                                            <p:txEl>
                                              <p:pRg st="6" end="6"/>
                                            </p:txEl>
                                          </p:spTgt>
                                        </p:tgtEl>
                                      </p:cBhvr>
                                      <p:to x="100000" y="100000"/>
                                    </p:animScale>
                                    <p:animScale>
                                      <p:cBhvr>
                                        <p:cTn id="89" dur="13">
                                          <p:stCondLst>
                                            <p:cond delay="904"/>
                                          </p:stCondLst>
                                        </p:cTn>
                                        <p:tgtEl>
                                          <p:spTgt spid="3">
                                            <p:txEl>
                                              <p:pRg st="6" end="6"/>
                                            </p:txEl>
                                          </p:spTgt>
                                        </p:tgtEl>
                                      </p:cBhvr>
                                      <p:to x="100000" y="95000"/>
                                    </p:animScale>
                                    <p:animScale>
                                      <p:cBhvr>
                                        <p:cTn id="90" dur="83" decel="50000">
                                          <p:stCondLst>
                                            <p:cond delay="917"/>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3" grpId="0"/>
      <p:bldP spid="7"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7CD2CA-0059-94B6-DF9B-759CB48294C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3" name="Picture 2">
            <a:extLst>
              <a:ext uri="{FF2B5EF4-FFF2-40B4-BE49-F238E27FC236}">
                <a16:creationId xmlns:a16="http://schemas.microsoft.com/office/drawing/2014/main" id="{131D6FED-D695-10E7-3DF0-EFEC0E592DB8}"/>
              </a:ext>
            </a:extLst>
          </p:cNvPr>
          <p:cNvPicPr>
            <a:picLocks noChangeAspect="1"/>
          </p:cNvPicPr>
          <p:nvPr/>
        </p:nvPicPr>
        <p:blipFill>
          <a:blip r:embed="rId2"/>
          <a:stretch>
            <a:fillRect/>
          </a:stretch>
        </p:blipFill>
        <p:spPr>
          <a:xfrm>
            <a:off x="172329" y="535925"/>
            <a:ext cx="8561743" cy="4022007"/>
          </a:xfrm>
          <a:prstGeom prst="rect">
            <a:avLst/>
          </a:prstGeom>
        </p:spPr>
      </p:pic>
      <p:sp>
        <p:nvSpPr>
          <p:cNvPr id="4" name="TextBox 3">
            <a:extLst>
              <a:ext uri="{FF2B5EF4-FFF2-40B4-BE49-F238E27FC236}">
                <a16:creationId xmlns:a16="http://schemas.microsoft.com/office/drawing/2014/main" id="{C792F122-28B8-0953-10DE-CD7E7BDFBDE1}"/>
              </a:ext>
            </a:extLst>
          </p:cNvPr>
          <p:cNvSpPr txBox="1"/>
          <p:nvPr/>
        </p:nvSpPr>
        <p:spPr>
          <a:xfrm>
            <a:off x="246185" y="0"/>
            <a:ext cx="8236633" cy="584775"/>
          </a:xfrm>
          <a:prstGeom prst="rect">
            <a:avLst/>
          </a:prstGeom>
          <a:noFill/>
        </p:spPr>
        <p:txBody>
          <a:bodyPr wrap="square" rtlCol="0">
            <a:spAutoFit/>
          </a:bodyPr>
          <a:lstStyle/>
          <a:p>
            <a:r>
              <a:rPr lang="en-US" sz="1800" dirty="0" err="1">
                <a:solidFill>
                  <a:schemeClr val="bg1"/>
                </a:solidFill>
                <a:latin typeface="Arial" panose="020B0604020202020204" pitchFamily="34" charset="0"/>
                <a:ea typeface="Times New Roman" panose="02020603050405020304" pitchFamily="18" charset="0"/>
                <a:cs typeface="Times New Roman" panose="02020603050405020304" pitchFamily="18" charset="0"/>
              </a:rPr>
              <a:t>T</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ạp</a:t>
            </a:r>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chí</a:t>
            </a:r>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công</a:t>
            </a:r>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nghệ</a:t>
            </a:r>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techcrunch</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36371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61BB71-BA0E-0885-82E1-EC17D3892BA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3" name="Picture 2">
            <a:extLst>
              <a:ext uri="{FF2B5EF4-FFF2-40B4-BE49-F238E27FC236}">
                <a16:creationId xmlns:a16="http://schemas.microsoft.com/office/drawing/2014/main" id="{FE4F6CF9-1F74-3945-DCD2-797507570744}"/>
              </a:ext>
            </a:extLst>
          </p:cNvPr>
          <p:cNvPicPr>
            <a:picLocks noChangeAspect="1"/>
          </p:cNvPicPr>
          <p:nvPr/>
        </p:nvPicPr>
        <p:blipFill>
          <a:blip r:embed="rId2"/>
          <a:stretch>
            <a:fillRect/>
          </a:stretch>
        </p:blipFill>
        <p:spPr>
          <a:xfrm>
            <a:off x="165294" y="605960"/>
            <a:ext cx="8802859" cy="4135275"/>
          </a:xfrm>
          <a:prstGeom prst="rect">
            <a:avLst/>
          </a:prstGeom>
        </p:spPr>
      </p:pic>
      <p:sp>
        <p:nvSpPr>
          <p:cNvPr id="4" name="TextBox 3">
            <a:extLst>
              <a:ext uri="{FF2B5EF4-FFF2-40B4-BE49-F238E27FC236}">
                <a16:creationId xmlns:a16="http://schemas.microsoft.com/office/drawing/2014/main" id="{13209C1E-4CE4-8362-7DDB-44B70AE4FABA}"/>
              </a:ext>
            </a:extLst>
          </p:cNvPr>
          <p:cNvSpPr txBox="1"/>
          <p:nvPr/>
        </p:nvSpPr>
        <p:spPr>
          <a:xfrm>
            <a:off x="246185" y="0"/>
            <a:ext cx="8250701" cy="584775"/>
          </a:xfrm>
          <a:prstGeom prst="rect">
            <a:avLst/>
          </a:prstGeom>
          <a:noFill/>
        </p:spPr>
        <p:txBody>
          <a:bodyPr wrap="square" rtlCol="0">
            <a:spAutoFit/>
          </a:bodyPr>
          <a:lstStyle/>
          <a:p>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Website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Chính</a:t>
            </a:r>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phủ</a:t>
            </a:r>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Thụy</a:t>
            </a:r>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Điển</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solidFill>
            </a:endParaRPr>
          </a:p>
        </p:txBody>
      </p:sp>
    </p:spTree>
    <p:extLst>
      <p:ext uri="{BB962C8B-B14F-4D97-AF65-F5344CB8AC3E}">
        <p14:creationId xmlns:p14="http://schemas.microsoft.com/office/powerpoint/2010/main" val="188940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2D3C29-AE24-B3A9-48E0-826655F88C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3" name="Picture 2">
            <a:extLst>
              <a:ext uri="{FF2B5EF4-FFF2-40B4-BE49-F238E27FC236}">
                <a16:creationId xmlns:a16="http://schemas.microsoft.com/office/drawing/2014/main" id="{D2D6B80B-A959-0613-760D-0A097DC3AB94}"/>
              </a:ext>
            </a:extLst>
          </p:cNvPr>
          <p:cNvPicPr>
            <a:picLocks noChangeAspect="1"/>
          </p:cNvPicPr>
          <p:nvPr/>
        </p:nvPicPr>
        <p:blipFill>
          <a:blip r:embed="rId2"/>
          <a:stretch>
            <a:fillRect/>
          </a:stretch>
        </p:blipFill>
        <p:spPr>
          <a:xfrm>
            <a:off x="-1" y="535925"/>
            <a:ext cx="9143975" cy="4331497"/>
          </a:xfrm>
          <a:prstGeom prst="rect">
            <a:avLst/>
          </a:prstGeom>
        </p:spPr>
      </p:pic>
      <p:sp>
        <p:nvSpPr>
          <p:cNvPr id="4" name="TextBox 3">
            <a:extLst>
              <a:ext uri="{FF2B5EF4-FFF2-40B4-BE49-F238E27FC236}">
                <a16:creationId xmlns:a16="http://schemas.microsoft.com/office/drawing/2014/main" id="{381E6C30-E761-27A8-0226-A8BD0DF4A201}"/>
              </a:ext>
            </a:extLst>
          </p:cNvPr>
          <p:cNvSpPr txBox="1"/>
          <p:nvPr/>
        </p:nvSpPr>
        <p:spPr>
          <a:xfrm>
            <a:off x="147711" y="49237"/>
            <a:ext cx="8328074" cy="584775"/>
          </a:xfrm>
          <a:prstGeom prst="rect">
            <a:avLst/>
          </a:prstGeom>
          <a:noFill/>
        </p:spPr>
        <p:txBody>
          <a:bodyPr wrap="square" rtlCol="0">
            <a:spAutoFit/>
          </a:bodyPr>
          <a:lstStyle/>
          <a:p>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website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về</a:t>
            </a:r>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giáo</a:t>
            </a:r>
            <a:r>
              <a:rPr lang="en-US" sz="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dục</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65771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0"/>
          <p:cNvSpPr txBox="1">
            <a:spLocks noGrp="1"/>
          </p:cNvSpPr>
          <p:nvPr>
            <p:ph type="ctrTitle"/>
          </p:nvPr>
        </p:nvSpPr>
        <p:spPr>
          <a:xfrm>
            <a:off x="448270" y="431049"/>
            <a:ext cx="7772400" cy="11598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r>
              <a:rPr lang="en-US" altLang="zh-CN" sz="4000" b="1">
                <a:solidFill>
                  <a:schemeClr val="bg1"/>
                </a:solidFill>
                <a:latin typeface="Times New Roman" panose="02020603050405020304" pitchFamily="18" charset="0"/>
                <a:ea typeface="Yeseva One" panose="00000500000000000000" charset="0"/>
                <a:cs typeface="Times New Roman" panose="02020603050405020304" pitchFamily="18" charset="0"/>
              </a:rPr>
              <a:t>Hướng dẫn cài đặt Wordpress trên localhost</a:t>
            </a:r>
            <a:br>
              <a:rPr lang="vi-VN" b="1">
                <a:solidFill>
                  <a:srgbClr val="6E86B6"/>
                </a:solidFill>
                <a:latin typeface="Times New Roman" panose="02020603050405020304" pitchFamily="18" charset="0"/>
                <a:ea typeface="Titillium Web"/>
                <a:cs typeface="Times New Roman" panose="02020603050405020304" pitchFamily="18" charset="0"/>
                <a:sym typeface="Titillium Web"/>
              </a:rPr>
            </a:br>
            <a:endParaRPr lang="en-US" altLang="zh-CN" b="1">
              <a:solidFill>
                <a:schemeClr val="bg1"/>
              </a:solidFill>
              <a:latin typeface="Times New Roman" panose="02020603050405020304" pitchFamily="18" charset="0"/>
              <a:ea typeface="Yeseva One" panose="00000500000000000000" charset="0"/>
              <a:cs typeface="Times New Roman" panose="02020603050405020304" pitchFamily="18" charset="0"/>
            </a:endParaRPr>
          </a:p>
        </p:txBody>
      </p:sp>
      <p:sp>
        <p:nvSpPr>
          <p:cNvPr id="1053" name="Google Shape;1053;p40"/>
          <p:cNvSpPr/>
          <p:nvPr/>
        </p:nvSpPr>
        <p:spPr>
          <a:xfrm>
            <a:off x="6898675" y="2121449"/>
            <a:ext cx="1604875" cy="2519775"/>
          </a:xfrm>
          <a:prstGeom prst="rect">
            <a:avLst/>
          </a:prstGeom>
        </p:spPr>
        <p:txBody>
          <a:bodyPr>
            <a:prstTxWarp prst="textPlain">
              <a:avLst/>
            </a:prstTxWarp>
          </a:bodyPr>
          <a:lstStyle/>
          <a:p>
            <a:pPr lvl="0" algn="ctr"/>
            <a:r>
              <a:rPr lang="en-US" b="1" dirty="0">
                <a:solidFill>
                  <a:srgbClr val="6E86B6"/>
                </a:solidFill>
                <a:latin typeface="Times New Roman" panose="02020603050405020304" pitchFamily="18" charset="0"/>
                <a:cs typeface="Times New Roman" panose="02020603050405020304" pitchFamily="18" charset="0"/>
              </a:rPr>
              <a:t>5</a:t>
            </a:r>
            <a:endParaRPr b="1" i="0" dirty="0">
              <a:ln>
                <a:noFill/>
              </a:ln>
              <a:solidFill>
                <a:srgbClr val="6E86B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28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51"/>
                                        </p:tgtEl>
                                        <p:attrNameLst>
                                          <p:attrName>style.visibility</p:attrName>
                                        </p:attrNameLst>
                                      </p:cBhvr>
                                      <p:to>
                                        <p:strVal val="visible"/>
                                      </p:to>
                                    </p:set>
                                    <p:animEffect transition="in" filter="wheel(1)">
                                      <p:cBhvr>
                                        <p:cTn id="7" dur="2000"/>
                                        <p:tgtEl>
                                          <p:spTgt spid="105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053"/>
                                        </p:tgtEl>
                                        <p:attrNameLst>
                                          <p:attrName>style.visibility</p:attrName>
                                        </p:attrNameLst>
                                      </p:cBhvr>
                                      <p:to>
                                        <p:strVal val="visible"/>
                                      </p:to>
                                    </p:set>
                                    <p:animEffect transition="in" filter="wheel(1)">
                                      <p:cBhvr>
                                        <p:cTn id="10" dur="2000"/>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p:bldP spid="10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3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24</a:t>
            </a:fld>
            <a:endParaRPr>
              <a:latin typeface="Times New Roman" panose="02020603050405020304" pitchFamily="18" charset="0"/>
              <a:cs typeface="Times New Roman" panose="02020603050405020304" pitchFamily="18" charset="0"/>
            </a:endParaRPr>
          </a:p>
        </p:txBody>
      </p:sp>
      <p:sp>
        <p:nvSpPr>
          <p:cNvPr id="1017" name="Google Shape;1017;p36"/>
          <p:cNvSpPr txBox="1">
            <a:spLocks noGrp="1"/>
          </p:cNvSpPr>
          <p:nvPr>
            <p:ph type="body" idx="4294967295"/>
          </p:nvPr>
        </p:nvSpPr>
        <p:spPr>
          <a:xfrm>
            <a:off x="457200" y="631825"/>
            <a:ext cx="1427871" cy="3937500"/>
          </a:xfrm>
          <a:prstGeom prst="rect">
            <a:avLst/>
          </a:prstGeom>
        </p:spPr>
        <p:txBody>
          <a:bodyPr spcFirstLastPara="1" wrap="square" lIns="91425" tIns="91425" rIns="91425" bIns="91425" anchor="t" anchorCtr="0">
            <a:noAutofit/>
          </a:bodyPr>
          <a:lstStyle/>
          <a:p>
            <a:pPr marL="0" indent="0">
              <a:spcBef>
                <a:spcPts val="0"/>
              </a:spcBef>
              <a:buNone/>
            </a:pPr>
            <a:r>
              <a:rPr lang="en-US" sz="1800" b="1" dirty="0">
                <a:solidFill>
                  <a:srgbClr val="313131"/>
                </a:solidFill>
                <a:effectLst/>
                <a:latin typeface="Times New Roman" panose="02020603050405020304" pitchFamily="18" charset="0"/>
                <a:ea typeface="Calibri" panose="020F0502020204030204" pitchFamily="34" charset="0"/>
                <a:cs typeface="Times New Roman" panose="02020603050405020304" pitchFamily="18" charset="0"/>
              </a:rPr>
              <a:t>B1 </a:t>
            </a:r>
            <a:r>
              <a:rPr lang="en-US" sz="18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cài</a:t>
            </a:r>
            <a:r>
              <a:rPr lang="en-US" sz="18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localhost </a:t>
            </a:r>
            <a:r>
              <a:rPr lang="en-US" sz="18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lên</a:t>
            </a:r>
            <a:r>
              <a:rPr lang="en-US" sz="18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XAMPP Installers and Downloads for Apache Friends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0"/>
              </a:spcBef>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Khi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XAMPP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ở ổ C</a:t>
            </a:r>
          </a:p>
          <a:p>
            <a:pPr marL="0" lvl="0" indent="0" algn="l" rtl="0">
              <a:spcBef>
                <a:spcPts val="0"/>
              </a:spcBef>
              <a:spcAft>
                <a:spcPts val="0"/>
              </a:spcAft>
              <a:buNone/>
            </a:pPr>
            <a:endParaRPr sz="1600" dirty="0">
              <a:latin typeface="Times New Roman" panose="02020603050405020304" pitchFamily="18" charset="0"/>
              <a:cs typeface="Times New Roman" panose="02020603050405020304" pitchFamily="18" charset="0"/>
            </a:endParaRPr>
          </a:p>
        </p:txBody>
      </p:sp>
      <p:grpSp>
        <p:nvGrpSpPr>
          <p:cNvPr id="1018" name="Google Shape;1018;p36"/>
          <p:cNvGrpSpPr/>
          <p:nvPr/>
        </p:nvGrpSpPr>
        <p:grpSpPr>
          <a:xfrm>
            <a:off x="2567940" y="535925"/>
            <a:ext cx="6576035" cy="3987055"/>
            <a:chOff x="1177450" y="241631"/>
            <a:chExt cx="6173152" cy="3616776"/>
          </a:xfrm>
        </p:grpSpPr>
        <p:sp>
          <p:nvSpPr>
            <p:cNvPr id="1019" name="Google Shape;1019;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020" name="Google Shape;1020;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021" name="Google Shape;1021;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sp>
          <p:nvSpPr>
            <p:cNvPr id="1022" name="Google Shape;1022;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Times New Roman" panose="02020603050405020304" pitchFamily="18" charset="0"/>
                <a:ea typeface="Calibri"/>
                <a:cs typeface="Times New Roman" panose="02020603050405020304" pitchFamily="18" charset="0"/>
                <a:sym typeface="Calibri"/>
              </a:endParaRPr>
            </a:p>
          </p:txBody>
        </p:sp>
      </p:grpSp>
      <p:pic>
        <p:nvPicPr>
          <p:cNvPr id="2" name="Picture 1">
            <a:extLst>
              <a:ext uri="{FF2B5EF4-FFF2-40B4-BE49-F238E27FC236}">
                <a16:creationId xmlns:a16="http://schemas.microsoft.com/office/drawing/2014/main" id="{22C5293A-9FFA-A1F3-00D1-2457FC9D7832}"/>
              </a:ext>
            </a:extLst>
          </p:cNvPr>
          <p:cNvPicPr>
            <a:picLocks noChangeAspect="1"/>
          </p:cNvPicPr>
          <p:nvPr/>
        </p:nvPicPr>
        <p:blipFill>
          <a:blip r:embed="rId4"/>
          <a:stretch>
            <a:fillRect/>
          </a:stretch>
        </p:blipFill>
        <p:spPr>
          <a:xfrm>
            <a:off x="1955409" y="372793"/>
            <a:ext cx="7093903" cy="475644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3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1017" name="Google Shape;1017;p36"/>
          <p:cNvSpPr txBox="1">
            <a:spLocks noGrp="1"/>
          </p:cNvSpPr>
          <p:nvPr>
            <p:ph type="body" idx="4294967295"/>
          </p:nvPr>
        </p:nvSpPr>
        <p:spPr>
          <a:xfrm>
            <a:off x="457200" y="631825"/>
            <a:ext cx="2383500" cy="393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tillium Web ExtraLight"/>
                <a:ea typeface="Titillium Web ExtraLight"/>
                <a:cs typeface="Titillium Web ExtraLight"/>
                <a:sym typeface="Titillium Web ExtraLight"/>
              </a:rPr>
              <a:t>DESKTOP PROJECT</a:t>
            </a:r>
            <a:endParaRPr b="1"/>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1018" name="Google Shape;1018;p36"/>
          <p:cNvGrpSpPr/>
          <p:nvPr/>
        </p:nvGrpSpPr>
        <p:grpSpPr>
          <a:xfrm>
            <a:off x="2567940" y="535925"/>
            <a:ext cx="6576035" cy="3987055"/>
            <a:chOff x="1177450" y="241631"/>
            <a:chExt cx="6173152" cy="3616776"/>
          </a:xfrm>
        </p:grpSpPr>
        <p:sp>
          <p:nvSpPr>
            <p:cNvPr id="1019" name="Google Shape;1019;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CA2DA073-92C6-F95E-E73B-794BFDC91118}"/>
              </a:ext>
            </a:extLst>
          </p:cNvPr>
          <p:cNvPicPr>
            <a:picLocks noChangeAspect="1"/>
          </p:cNvPicPr>
          <p:nvPr/>
        </p:nvPicPr>
        <p:blipFill>
          <a:blip r:embed="rId3"/>
          <a:stretch>
            <a:fillRect/>
          </a:stretch>
        </p:blipFill>
        <p:spPr>
          <a:xfrm>
            <a:off x="239151" y="450166"/>
            <a:ext cx="8637563" cy="4490720"/>
          </a:xfrm>
          <a:prstGeom prst="rect">
            <a:avLst/>
          </a:prstGeom>
        </p:spPr>
      </p:pic>
    </p:spTree>
    <p:extLst>
      <p:ext uri="{BB962C8B-B14F-4D97-AF65-F5344CB8AC3E}">
        <p14:creationId xmlns:p14="http://schemas.microsoft.com/office/powerpoint/2010/main" val="652071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3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1017" name="Google Shape;1017;p36"/>
          <p:cNvSpPr txBox="1">
            <a:spLocks noGrp="1"/>
          </p:cNvSpPr>
          <p:nvPr>
            <p:ph type="body" idx="4294967295"/>
          </p:nvPr>
        </p:nvSpPr>
        <p:spPr>
          <a:xfrm>
            <a:off x="457200" y="631825"/>
            <a:ext cx="2383500" cy="393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tillium Web ExtraLight"/>
                <a:ea typeface="Titillium Web ExtraLight"/>
                <a:cs typeface="Titillium Web ExtraLight"/>
                <a:sym typeface="Titillium Web ExtraLight"/>
              </a:rPr>
              <a:t>DESKTOP PROJECT</a:t>
            </a:r>
            <a:endParaRPr b="1"/>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1018" name="Google Shape;1018;p36"/>
          <p:cNvGrpSpPr/>
          <p:nvPr/>
        </p:nvGrpSpPr>
        <p:grpSpPr>
          <a:xfrm>
            <a:off x="2567940" y="535925"/>
            <a:ext cx="6576035" cy="3987055"/>
            <a:chOff x="1177450" y="241631"/>
            <a:chExt cx="6173152" cy="3616776"/>
          </a:xfrm>
        </p:grpSpPr>
        <p:sp>
          <p:nvSpPr>
            <p:cNvPr id="1019" name="Google Shape;1019;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A269A714-01E8-89BB-A853-51FBC75A347D}"/>
              </a:ext>
            </a:extLst>
          </p:cNvPr>
          <p:cNvPicPr>
            <a:picLocks noChangeAspect="1"/>
          </p:cNvPicPr>
          <p:nvPr/>
        </p:nvPicPr>
        <p:blipFill>
          <a:blip r:embed="rId3"/>
          <a:stretch>
            <a:fillRect/>
          </a:stretch>
        </p:blipFill>
        <p:spPr>
          <a:xfrm>
            <a:off x="497964" y="429065"/>
            <a:ext cx="8378750" cy="4382086"/>
          </a:xfrm>
          <a:prstGeom prst="rect">
            <a:avLst/>
          </a:prstGeom>
        </p:spPr>
      </p:pic>
    </p:spTree>
    <p:extLst>
      <p:ext uri="{BB962C8B-B14F-4D97-AF65-F5344CB8AC3E}">
        <p14:creationId xmlns:p14="http://schemas.microsoft.com/office/powerpoint/2010/main" val="1488612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3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1017" name="Google Shape;1017;p36"/>
          <p:cNvSpPr txBox="1">
            <a:spLocks noGrp="1"/>
          </p:cNvSpPr>
          <p:nvPr>
            <p:ph type="body" idx="4294967295"/>
          </p:nvPr>
        </p:nvSpPr>
        <p:spPr>
          <a:xfrm>
            <a:off x="457200" y="631825"/>
            <a:ext cx="2383500" cy="393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tillium Web ExtraLight"/>
                <a:ea typeface="Titillium Web ExtraLight"/>
                <a:cs typeface="Titillium Web ExtraLight"/>
                <a:sym typeface="Titillium Web ExtraLight"/>
              </a:rPr>
              <a:t>DESKTOP PROJECT</a:t>
            </a:r>
            <a:endParaRPr b="1"/>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1018" name="Google Shape;1018;p36"/>
          <p:cNvGrpSpPr/>
          <p:nvPr/>
        </p:nvGrpSpPr>
        <p:grpSpPr>
          <a:xfrm>
            <a:off x="2567940" y="535925"/>
            <a:ext cx="6576035" cy="3987055"/>
            <a:chOff x="1177450" y="241631"/>
            <a:chExt cx="6173152" cy="3616776"/>
          </a:xfrm>
        </p:grpSpPr>
        <p:sp>
          <p:nvSpPr>
            <p:cNvPr id="1019" name="Google Shape;1019;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377C5642-2044-F012-B73B-42917BD49381}"/>
              </a:ext>
            </a:extLst>
          </p:cNvPr>
          <p:cNvPicPr>
            <a:picLocks noChangeAspect="1"/>
          </p:cNvPicPr>
          <p:nvPr/>
        </p:nvPicPr>
        <p:blipFill>
          <a:blip r:embed="rId3"/>
          <a:stretch>
            <a:fillRect/>
          </a:stretch>
        </p:blipFill>
        <p:spPr>
          <a:xfrm>
            <a:off x="345523" y="440531"/>
            <a:ext cx="8629664" cy="4547169"/>
          </a:xfrm>
          <a:prstGeom prst="rect">
            <a:avLst/>
          </a:prstGeom>
        </p:spPr>
      </p:pic>
      <p:sp>
        <p:nvSpPr>
          <p:cNvPr id="3" name="TextBox 2">
            <a:extLst>
              <a:ext uri="{FF2B5EF4-FFF2-40B4-BE49-F238E27FC236}">
                <a16:creationId xmlns:a16="http://schemas.microsoft.com/office/drawing/2014/main" id="{309E031A-5185-FFA2-B48E-4DB038FD2D70}"/>
              </a:ext>
            </a:extLst>
          </p:cNvPr>
          <p:cNvSpPr txBox="1"/>
          <p:nvPr/>
        </p:nvSpPr>
        <p:spPr>
          <a:xfrm>
            <a:off x="618978" y="47134"/>
            <a:ext cx="7596553" cy="615553"/>
          </a:xfrm>
          <a:prstGeom prst="rect">
            <a:avLst/>
          </a:prstGeom>
          <a:noFill/>
        </p:spPr>
        <p:txBody>
          <a:bodyPr wrap="square" rtlCol="0">
            <a:spAutoFit/>
          </a:bodyPr>
          <a:lstStyle/>
          <a:p>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Tạo</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file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chứa</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web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theo</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đường</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dẫn</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C:\xampp\htdocs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p>
        </p:txBody>
      </p:sp>
    </p:spTree>
    <p:extLst>
      <p:ext uri="{BB962C8B-B14F-4D97-AF65-F5344CB8AC3E}">
        <p14:creationId xmlns:p14="http://schemas.microsoft.com/office/powerpoint/2010/main" val="3205198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3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1017" name="Google Shape;1017;p36"/>
          <p:cNvSpPr txBox="1">
            <a:spLocks noGrp="1"/>
          </p:cNvSpPr>
          <p:nvPr>
            <p:ph type="body" idx="4294967295"/>
          </p:nvPr>
        </p:nvSpPr>
        <p:spPr>
          <a:xfrm>
            <a:off x="457200" y="631825"/>
            <a:ext cx="2383500" cy="393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Titillium Web ExtraLight"/>
                <a:ea typeface="Titillium Web ExtraLight"/>
                <a:cs typeface="Titillium Web ExtraLight"/>
                <a:sym typeface="Titillium Web ExtraLight"/>
              </a:rPr>
              <a:t>DESKTOP PROJECT</a:t>
            </a:r>
            <a:endParaRPr b="1"/>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1018" name="Google Shape;1018;p36"/>
          <p:cNvGrpSpPr/>
          <p:nvPr/>
        </p:nvGrpSpPr>
        <p:grpSpPr>
          <a:xfrm>
            <a:off x="2567940" y="535925"/>
            <a:ext cx="6576035" cy="3987055"/>
            <a:chOff x="1177450" y="241631"/>
            <a:chExt cx="6173152" cy="3616776"/>
          </a:xfrm>
        </p:grpSpPr>
        <p:sp>
          <p:nvSpPr>
            <p:cNvPr id="1019" name="Google Shape;1019;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49556D98-C3F0-45E0-14D8-2955A991729B}"/>
              </a:ext>
            </a:extLst>
          </p:cNvPr>
          <p:cNvPicPr>
            <a:picLocks noChangeAspect="1"/>
          </p:cNvPicPr>
          <p:nvPr/>
        </p:nvPicPr>
        <p:blipFill>
          <a:blip r:embed="rId3"/>
          <a:stretch>
            <a:fillRect/>
          </a:stretch>
        </p:blipFill>
        <p:spPr>
          <a:xfrm>
            <a:off x="59169" y="465095"/>
            <a:ext cx="8806106" cy="4543722"/>
          </a:xfrm>
          <a:prstGeom prst="rect">
            <a:avLst/>
          </a:prstGeom>
        </p:spPr>
      </p:pic>
      <p:sp>
        <p:nvSpPr>
          <p:cNvPr id="3" name="TextBox 2">
            <a:extLst>
              <a:ext uri="{FF2B5EF4-FFF2-40B4-BE49-F238E27FC236}">
                <a16:creationId xmlns:a16="http://schemas.microsoft.com/office/drawing/2014/main" id="{2A0D02A9-48B6-06E5-1710-60C69846FDA3}"/>
              </a:ext>
            </a:extLst>
          </p:cNvPr>
          <p:cNvSpPr txBox="1"/>
          <p:nvPr/>
        </p:nvSpPr>
        <p:spPr>
          <a:xfrm>
            <a:off x="198738" y="70155"/>
            <a:ext cx="8405446" cy="342466"/>
          </a:xfrm>
          <a:prstGeom prst="rect">
            <a:avLst/>
          </a:prstGeom>
          <a:noFill/>
        </p:spPr>
        <p:txBody>
          <a:bodyPr wrap="square" rtlCol="0">
            <a:spAutoFit/>
          </a:bodyPr>
          <a:lstStyle/>
          <a:p>
            <a:pPr marL="0" marR="0">
              <a:lnSpc>
                <a:spcPct val="107000"/>
              </a:lnSpc>
              <a:spcBef>
                <a:spcPts val="0"/>
              </a:spcBef>
              <a:spcAft>
                <a:spcPts val="800"/>
              </a:spcAft>
            </a:pP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B2 </a:t>
            </a:r>
            <a:r>
              <a:rPr lang="en-US" sz="16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Truy</a:t>
            </a: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6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cập</a:t>
            </a: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6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trang</a:t>
            </a: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WordPress.org </a:t>
            </a:r>
            <a:r>
              <a:rPr lang="en-US" sz="16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để</a:t>
            </a: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6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tải</a:t>
            </a: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6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mã</a:t>
            </a: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6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nguồn</a:t>
            </a: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6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về</a:t>
            </a: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6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máy</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4444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DECC80-3473-84F7-A572-1EA343E572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3" name="Picture 2">
            <a:extLst>
              <a:ext uri="{FF2B5EF4-FFF2-40B4-BE49-F238E27FC236}">
                <a16:creationId xmlns:a16="http://schemas.microsoft.com/office/drawing/2014/main" id="{68229A2E-1CC6-711B-7DB2-8CBDE02862F8}"/>
              </a:ext>
            </a:extLst>
          </p:cNvPr>
          <p:cNvPicPr>
            <a:picLocks noChangeAspect="1"/>
          </p:cNvPicPr>
          <p:nvPr/>
        </p:nvPicPr>
        <p:blipFill>
          <a:blip r:embed="rId2"/>
          <a:stretch>
            <a:fillRect/>
          </a:stretch>
        </p:blipFill>
        <p:spPr>
          <a:xfrm>
            <a:off x="131884" y="422032"/>
            <a:ext cx="8880231" cy="3917788"/>
          </a:xfrm>
          <a:prstGeom prst="rect">
            <a:avLst/>
          </a:prstGeom>
        </p:spPr>
      </p:pic>
      <p:sp>
        <p:nvSpPr>
          <p:cNvPr id="4" name="TextBox 3">
            <a:extLst>
              <a:ext uri="{FF2B5EF4-FFF2-40B4-BE49-F238E27FC236}">
                <a16:creationId xmlns:a16="http://schemas.microsoft.com/office/drawing/2014/main" id="{2733F648-1E1D-0D11-E8DF-871B2FA0EE59}"/>
              </a:ext>
            </a:extLst>
          </p:cNvPr>
          <p:cNvSpPr txBox="1"/>
          <p:nvPr/>
        </p:nvSpPr>
        <p:spPr>
          <a:xfrm>
            <a:off x="274320" y="4339819"/>
            <a:ext cx="8234883" cy="861774"/>
          </a:xfrm>
          <a:prstGeom prst="rect">
            <a:avLst/>
          </a:prstGeom>
          <a:noFill/>
        </p:spPr>
        <p:txBody>
          <a:bodyPr wrap="square" rtlCol="0">
            <a:spAutoFit/>
          </a:bodyPr>
          <a:lstStyle/>
          <a:p>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Giải</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nén</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và</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COPY FILE </a:t>
            </a:r>
            <a:r>
              <a:rPr lang="en-US" sz="1800" b="1" kern="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WordPress </a:t>
            </a:r>
            <a:r>
              <a:rPr lang="en-US" sz="1800" b="1" kern="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vừa</a:t>
            </a:r>
            <a:r>
              <a:rPr lang="en-US" sz="1800" b="1" kern="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b="1" kern="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tải</a:t>
            </a:r>
            <a:r>
              <a:rPr lang="en-US" sz="1800" b="1" kern="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b="1" kern="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vào</a:t>
            </a:r>
            <a:r>
              <a:rPr lang="en-US" sz="1800" b="1" kern="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file web </a:t>
            </a:r>
            <a:r>
              <a:rPr lang="en-US" sz="1800" b="1" kern="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vừa</a:t>
            </a:r>
            <a:r>
              <a:rPr lang="en-US" sz="1800" b="1" kern="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b="1" kern="1800" dirty="0" err="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tạo</a:t>
            </a:r>
            <a:r>
              <a:rPr lang="en-US" sz="1800" b="1" kern="18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rPr>
              <a:t> C:\xampp\htdocs\demo</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89167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26"/>
          <p:cNvSpPr txBox="1">
            <a:spLocks noGrp="1"/>
          </p:cNvSpPr>
          <p:nvPr>
            <p:ph type="title"/>
          </p:nvPr>
        </p:nvSpPr>
        <p:spPr>
          <a:xfrm>
            <a:off x="2577084" y="-38378"/>
            <a:ext cx="7686000" cy="716400"/>
          </a:xfrm>
          <a:prstGeom prst="rect">
            <a:avLst/>
          </a:prstGeom>
          <a:effectLst>
            <a:outerShdw blurRad="50800" dist="38100" dir="10800000" algn="r"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2">
                    <a:lumMod val="60000"/>
                    <a:lumOff val="40000"/>
                  </a:schemeClr>
                </a:solidFill>
                <a:latin typeface="Times New Roman" panose="02020603050405020304" pitchFamily="18" charset="0"/>
                <a:cs typeface="Times New Roman" panose="02020603050405020304" pitchFamily="18" charset="0"/>
              </a:rPr>
              <a:t>NỘI DUNG THUYẾT TRÌNH</a:t>
            </a:r>
            <a:endParaRPr>
              <a:solidFill>
                <a:schemeClr val="tx2">
                  <a:lumMod val="60000"/>
                  <a:lumOff val="40000"/>
                </a:schemeClr>
              </a:solidFill>
              <a:latin typeface="Times New Roman" panose="02020603050405020304" pitchFamily="18" charset="0"/>
              <a:cs typeface="Times New Roman" panose="02020603050405020304" pitchFamily="18" charset="0"/>
            </a:endParaRPr>
          </a:p>
        </p:txBody>
      </p:sp>
      <p:sp>
        <p:nvSpPr>
          <p:cNvPr id="872" name="Google Shape;872;p2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3</a:t>
            </a:fld>
            <a:endParaRPr>
              <a:latin typeface="Times New Roman" panose="02020603050405020304" pitchFamily="18" charset="0"/>
              <a:cs typeface="Times New Roman" panose="02020603050405020304" pitchFamily="18" charset="0"/>
            </a:endParaRPr>
          </a:p>
        </p:txBody>
      </p:sp>
      <p:sp>
        <p:nvSpPr>
          <p:cNvPr id="873" name="Google Shape;873;p26"/>
          <p:cNvSpPr/>
          <p:nvPr/>
        </p:nvSpPr>
        <p:spPr>
          <a:xfrm rot="-711057">
            <a:off x="6976677" y="2972399"/>
            <a:ext cx="1620031" cy="69019"/>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74" name="Google Shape;874;p26"/>
          <p:cNvSpPr/>
          <p:nvPr/>
        </p:nvSpPr>
        <p:spPr>
          <a:xfrm rot="711057" flipH="1">
            <a:off x="5435971" y="2972399"/>
            <a:ext cx="1620031" cy="69019"/>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grpSp>
        <p:nvGrpSpPr>
          <p:cNvPr id="875" name="Google Shape;875;p26"/>
          <p:cNvGrpSpPr/>
          <p:nvPr/>
        </p:nvGrpSpPr>
        <p:grpSpPr>
          <a:xfrm>
            <a:off x="5921968" y="3074718"/>
            <a:ext cx="2053870" cy="1440767"/>
            <a:chOff x="5921968" y="3074718"/>
            <a:chExt cx="2053870" cy="1440767"/>
          </a:xfrm>
          <a:effectLst>
            <a:outerShdw blurRad="50800" dist="38100" dir="8100000" algn="tr" rotWithShape="0">
              <a:prstClr val="black">
                <a:alpha val="40000"/>
              </a:prstClr>
            </a:outerShdw>
          </a:effectLst>
        </p:grpSpPr>
        <p:sp>
          <p:nvSpPr>
            <p:cNvPr id="876" name="Google Shape;876;p26"/>
            <p:cNvSpPr/>
            <p:nvPr/>
          </p:nvSpPr>
          <p:spPr>
            <a:xfrm rot="-1789476">
              <a:off x="6852687" y="3074718"/>
              <a:ext cx="192413" cy="192413"/>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77" name="Google Shape;877;p26"/>
            <p:cNvSpPr txBox="1"/>
            <p:nvPr/>
          </p:nvSpPr>
          <p:spPr>
            <a:xfrm>
              <a:off x="6521554" y="3272001"/>
              <a:ext cx="835722" cy="33097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rgbClr val="FFFFFF"/>
                  </a:solidFill>
                  <a:latin typeface="Times New Roman" panose="02020603050405020304" pitchFamily="18" charset="0"/>
                  <a:ea typeface="Titillium Web"/>
                  <a:cs typeface="Times New Roman" panose="02020603050405020304" pitchFamily="18" charset="0"/>
                  <a:sym typeface="Titillium Web"/>
                </a:rPr>
                <a:t>4</a:t>
              </a:r>
            </a:p>
            <a:p>
              <a:pPr marL="0" lvl="0" indent="0" algn="ctr" rtl="0">
                <a:lnSpc>
                  <a:spcPct val="115000"/>
                </a:lnSpc>
                <a:spcBef>
                  <a:spcPts val="0"/>
                </a:spcBef>
                <a:spcAft>
                  <a:spcPts val="160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78" name="Google Shape;878;p26"/>
            <p:cNvSpPr/>
            <p:nvPr/>
          </p:nvSpPr>
          <p:spPr>
            <a:xfrm>
              <a:off x="5921968" y="3671848"/>
              <a:ext cx="2053870" cy="843637"/>
            </a:xfrm>
            <a:prstGeom prst="roundRect">
              <a:avLst>
                <a:gd name="adj" fmla="val 448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80" name="Google Shape;880;p26"/>
            <p:cNvSpPr/>
            <p:nvPr/>
          </p:nvSpPr>
          <p:spPr>
            <a:xfrm>
              <a:off x="6894939" y="3594321"/>
              <a:ext cx="107928" cy="8094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grpSp>
      <p:sp>
        <p:nvSpPr>
          <p:cNvPr id="881" name="Google Shape;881;p26"/>
          <p:cNvSpPr/>
          <p:nvPr/>
        </p:nvSpPr>
        <p:spPr>
          <a:xfrm rot="-711057">
            <a:off x="3899789" y="2972399"/>
            <a:ext cx="1620031" cy="69019"/>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grpSp>
        <p:nvGrpSpPr>
          <p:cNvPr id="882" name="Google Shape;882;p26"/>
          <p:cNvGrpSpPr/>
          <p:nvPr/>
        </p:nvGrpSpPr>
        <p:grpSpPr>
          <a:xfrm>
            <a:off x="4419278" y="1466143"/>
            <a:ext cx="2053870" cy="1473104"/>
            <a:chOff x="4419278" y="1466143"/>
            <a:chExt cx="2053870" cy="1473104"/>
          </a:xfrm>
          <a:effectLst>
            <a:outerShdw blurRad="50800" dist="38100" dir="5400000" algn="t" rotWithShape="0">
              <a:prstClr val="black">
                <a:alpha val="40000"/>
              </a:prstClr>
            </a:outerShdw>
          </a:effectLst>
        </p:grpSpPr>
        <p:sp>
          <p:nvSpPr>
            <p:cNvPr id="883" name="Google Shape;883;p26"/>
            <p:cNvSpPr/>
            <p:nvPr/>
          </p:nvSpPr>
          <p:spPr>
            <a:xfrm rot="-1789476">
              <a:off x="5349997" y="2746834"/>
              <a:ext cx="192413" cy="192413"/>
            </a:xfrm>
            <a:prstGeom prst="ellipse">
              <a:avLst/>
            </a:prstGeom>
            <a:solidFill>
              <a:srgbClr val="6E86B6"/>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84" name="Google Shape;884;p26"/>
            <p:cNvSpPr txBox="1"/>
            <p:nvPr/>
          </p:nvSpPr>
          <p:spPr>
            <a:xfrm>
              <a:off x="5033785" y="2397059"/>
              <a:ext cx="835722" cy="33097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rgbClr val="FFFFFF"/>
                  </a:solidFill>
                  <a:latin typeface="Times New Roman" panose="02020603050405020304" pitchFamily="18" charset="0"/>
                  <a:ea typeface="Titillium Web"/>
                  <a:cs typeface="Times New Roman" panose="02020603050405020304" pitchFamily="18" charset="0"/>
                  <a:sym typeface="Titillium Web"/>
                </a:rPr>
                <a:t>3</a:t>
              </a: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85" name="Google Shape;885;p26"/>
            <p:cNvSpPr/>
            <p:nvPr/>
          </p:nvSpPr>
          <p:spPr>
            <a:xfrm>
              <a:off x="4419278" y="1479246"/>
              <a:ext cx="2053870" cy="843637"/>
            </a:xfrm>
            <a:prstGeom prst="roundRect">
              <a:avLst>
                <a:gd name="adj" fmla="val 448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86" name="Google Shape;886;p26"/>
            <p:cNvSpPr/>
            <p:nvPr/>
          </p:nvSpPr>
          <p:spPr>
            <a:xfrm rot="10800000">
              <a:off x="5392219" y="2317599"/>
              <a:ext cx="107928" cy="8094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87" name="Google Shape;887;p26"/>
            <p:cNvSpPr txBox="1"/>
            <p:nvPr/>
          </p:nvSpPr>
          <p:spPr>
            <a:xfrm>
              <a:off x="4444672" y="1466143"/>
              <a:ext cx="1947741" cy="749020"/>
            </a:xfrm>
            <a:prstGeom prst="rect">
              <a:avLst/>
            </a:prstGeom>
            <a:noFill/>
            <a:ln>
              <a:noFill/>
            </a:ln>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a:solidFill>
                    <a:schemeClr val="accent3">
                      <a:lumMod val="50000"/>
                    </a:schemeClr>
                  </a:solidFill>
                  <a:latin typeface="Times New Roman" panose="02020603050405020304" pitchFamily="18" charset="0"/>
                  <a:ea typeface="Titillium Web"/>
                  <a:cs typeface="Times New Roman" panose="02020603050405020304" pitchFamily="18" charset="0"/>
                  <a:sym typeface="Titillium Web"/>
                </a:rPr>
                <a:t>Những ưu điểm và nhược điểm của wordpress</a:t>
              </a:r>
            </a:p>
          </p:txBody>
        </p:sp>
      </p:grpSp>
      <p:sp>
        <p:nvSpPr>
          <p:cNvPr id="888" name="Google Shape;888;p26"/>
          <p:cNvSpPr/>
          <p:nvPr/>
        </p:nvSpPr>
        <p:spPr>
          <a:xfrm rot="711057" flipH="1">
            <a:off x="2350760" y="2972399"/>
            <a:ext cx="1620031" cy="69019"/>
          </a:xfrm>
          <a:prstGeom prst="roundRect">
            <a:avLst>
              <a:gd name="adj" fmla="val 50000"/>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grpSp>
        <p:nvGrpSpPr>
          <p:cNvPr id="889" name="Google Shape;889;p26"/>
          <p:cNvGrpSpPr/>
          <p:nvPr/>
        </p:nvGrpSpPr>
        <p:grpSpPr>
          <a:xfrm>
            <a:off x="2912587" y="3074718"/>
            <a:ext cx="2190411" cy="1441354"/>
            <a:chOff x="2912587" y="3074718"/>
            <a:chExt cx="2190411" cy="1441354"/>
          </a:xfrm>
          <a:effectLst>
            <a:outerShdw blurRad="50800" dist="38100" dir="8100000" algn="tr" rotWithShape="0">
              <a:prstClr val="black">
                <a:alpha val="40000"/>
              </a:prstClr>
            </a:outerShdw>
          </a:effectLst>
        </p:grpSpPr>
        <p:sp>
          <p:nvSpPr>
            <p:cNvPr id="890" name="Google Shape;890;p26"/>
            <p:cNvSpPr txBox="1"/>
            <p:nvPr/>
          </p:nvSpPr>
          <p:spPr>
            <a:xfrm>
              <a:off x="3521663" y="3272001"/>
              <a:ext cx="835722" cy="33097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rgbClr val="6E86B6"/>
                  </a:solidFill>
                  <a:latin typeface="Times New Roman" panose="02020603050405020304" pitchFamily="18" charset="0"/>
                  <a:ea typeface="Titillium Web"/>
                  <a:cs typeface="Times New Roman" panose="02020603050405020304" pitchFamily="18" charset="0"/>
                  <a:sym typeface="Titillium Web"/>
                </a:rPr>
                <a:t>2</a:t>
              </a:r>
              <a:endParaRPr sz="1000">
                <a:solidFill>
                  <a:srgbClr val="6E86B6"/>
                </a:solidFill>
                <a:latin typeface="Times New Roman" panose="02020603050405020304" pitchFamily="18" charset="0"/>
                <a:ea typeface="Titillium Web"/>
                <a:cs typeface="Times New Roman" panose="02020603050405020304" pitchFamily="18" charset="0"/>
                <a:sym typeface="Titillium Web"/>
              </a:endParaRPr>
            </a:p>
          </p:txBody>
        </p:sp>
        <p:sp>
          <p:nvSpPr>
            <p:cNvPr id="891" name="Google Shape;891;p26"/>
            <p:cNvSpPr/>
            <p:nvPr/>
          </p:nvSpPr>
          <p:spPr>
            <a:xfrm rot="-1789476">
              <a:off x="3843305" y="3074718"/>
              <a:ext cx="192413" cy="192413"/>
            </a:xfrm>
            <a:prstGeom prst="ellipse">
              <a:avLst/>
            </a:prstGeom>
            <a:solidFill>
              <a:srgbClr val="FFFFFF"/>
            </a:solidFill>
            <a:ln w="38100" cap="flat" cmpd="sng">
              <a:solidFill>
                <a:srgbClr val="6E86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92" name="Google Shape;892;p26"/>
            <p:cNvSpPr/>
            <p:nvPr/>
          </p:nvSpPr>
          <p:spPr>
            <a:xfrm>
              <a:off x="2912587" y="3671848"/>
              <a:ext cx="2053870" cy="843637"/>
            </a:xfrm>
            <a:prstGeom prst="roundRect">
              <a:avLst>
                <a:gd name="adj" fmla="val 4485"/>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93" name="Google Shape;893;p26"/>
            <p:cNvSpPr txBox="1"/>
            <p:nvPr/>
          </p:nvSpPr>
          <p:spPr>
            <a:xfrm>
              <a:off x="3155257" y="3767052"/>
              <a:ext cx="1947741" cy="749020"/>
            </a:xfrm>
            <a:prstGeom prst="rect">
              <a:avLst/>
            </a:prstGeom>
            <a:no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algn="l"/>
              <a:r>
                <a:rPr lang="en-US" altLang="zh-CN" b="1">
                  <a:solidFill>
                    <a:schemeClr val="bg1"/>
                  </a:solidFill>
                  <a:latin typeface="Times New Roman" panose="02020603050405020304" pitchFamily="18" charset="0"/>
                  <a:ea typeface="Yeseva One" panose="00000500000000000000" charset="0"/>
                  <a:cs typeface="Times New Roman" panose="02020603050405020304" pitchFamily="18" charset="0"/>
                </a:rPr>
                <a:t>Những lý do chọn wordpress</a:t>
              </a:r>
            </a:p>
          </p:txBody>
        </p:sp>
        <p:sp>
          <p:nvSpPr>
            <p:cNvPr id="894" name="Google Shape;894;p26"/>
            <p:cNvSpPr/>
            <p:nvPr/>
          </p:nvSpPr>
          <p:spPr>
            <a:xfrm>
              <a:off x="3885558" y="3594321"/>
              <a:ext cx="107928" cy="80946"/>
            </a:xfrm>
            <a:prstGeom prst="triangle">
              <a:avLst>
                <a:gd name="adj" fmla="val 50000"/>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grpSp>
      <p:sp>
        <p:nvSpPr>
          <p:cNvPr id="895" name="Google Shape;895;p26"/>
          <p:cNvSpPr/>
          <p:nvPr/>
        </p:nvSpPr>
        <p:spPr>
          <a:xfrm rot="-711057">
            <a:off x="822911" y="2972399"/>
            <a:ext cx="1620031" cy="69019"/>
          </a:xfrm>
          <a:prstGeom prst="roundRect">
            <a:avLst>
              <a:gd name="adj" fmla="val 50000"/>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grpSp>
        <p:nvGrpSpPr>
          <p:cNvPr id="896" name="Google Shape;896;p26"/>
          <p:cNvGrpSpPr/>
          <p:nvPr/>
        </p:nvGrpSpPr>
        <p:grpSpPr>
          <a:xfrm>
            <a:off x="1369440" y="1479246"/>
            <a:ext cx="2289433" cy="1460001"/>
            <a:chOff x="1369440" y="1479246"/>
            <a:chExt cx="2289433" cy="1460001"/>
          </a:xfrm>
          <a:effectLst>
            <a:outerShdw blurRad="50800" dist="38100" dir="8100000" algn="tr" rotWithShape="0">
              <a:prstClr val="black">
                <a:alpha val="40000"/>
              </a:prstClr>
            </a:outerShdw>
          </a:effectLst>
        </p:grpSpPr>
        <p:sp>
          <p:nvSpPr>
            <p:cNvPr id="897" name="Google Shape;897;p26"/>
            <p:cNvSpPr/>
            <p:nvPr/>
          </p:nvSpPr>
          <p:spPr>
            <a:xfrm>
              <a:off x="1369440" y="1479246"/>
              <a:ext cx="2053870" cy="843637"/>
            </a:xfrm>
            <a:prstGeom prst="roundRect">
              <a:avLst>
                <a:gd name="adj" fmla="val 4485"/>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898" name="Google Shape;898;p26"/>
            <p:cNvSpPr txBox="1"/>
            <p:nvPr/>
          </p:nvSpPr>
          <p:spPr>
            <a:xfrm>
              <a:off x="1977517" y="2397059"/>
              <a:ext cx="835722" cy="33097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rgbClr val="6E86B6"/>
                  </a:solidFill>
                  <a:latin typeface="Times New Roman" panose="02020603050405020304" pitchFamily="18" charset="0"/>
                  <a:ea typeface="Titillium Web"/>
                  <a:cs typeface="Times New Roman" panose="02020603050405020304" pitchFamily="18" charset="0"/>
                  <a:sym typeface="Titillium Web"/>
                </a:rPr>
                <a:t>1</a:t>
              </a:r>
              <a:endParaRPr sz="1000">
                <a:solidFill>
                  <a:srgbClr val="6E86B6"/>
                </a:solidFill>
                <a:latin typeface="Times New Roman" panose="02020603050405020304" pitchFamily="18" charset="0"/>
                <a:ea typeface="Titillium Web"/>
                <a:cs typeface="Times New Roman" panose="02020603050405020304" pitchFamily="18" charset="0"/>
                <a:sym typeface="Titillium Web"/>
              </a:endParaRPr>
            </a:p>
          </p:txBody>
        </p:sp>
        <p:sp>
          <p:nvSpPr>
            <p:cNvPr id="899" name="Google Shape;899;p26"/>
            <p:cNvSpPr/>
            <p:nvPr/>
          </p:nvSpPr>
          <p:spPr>
            <a:xfrm rot="10800000">
              <a:off x="2342381" y="2317599"/>
              <a:ext cx="107928" cy="80946"/>
            </a:xfrm>
            <a:prstGeom prst="triangle">
              <a:avLst>
                <a:gd name="adj" fmla="val 50000"/>
              </a:avLst>
            </a:prstGeom>
            <a:solidFill>
              <a:srgbClr val="6E8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sp>
          <p:nvSpPr>
            <p:cNvPr id="900" name="Google Shape;900;p26"/>
            <p:cNvSpPr txBox="1"/>
            <p:nvPr/>
          </p:nvSpPr>
          <p:spPr>
            <a:xfrm>
              <a:off x="1711132" y="1535128"/>
              <a:ext cx="1947741" cy="749020"/>
            </a:xfrm>
            <a:prstGeom prst="rect">
              <a:avLst/>
            </a:prstGeom>
            <a:no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algn="l"/>
              <a:r>
                <a:rPr lang="en-US" altLang="zh-CN" sz="1600" b="1">
                  <a:solidFill>
                    <a:schemeClr val="bg1"/>
                  </a:solidFill>
                  <a:latin typeface="Times New Roman" panose="02020603050405020304" pitchFamily="18" charset="0"/>
                  <a:ea typeface="Yeseva One" panose="00000500000000000000" charset="0"/>
                  <a:cs typeface="Times New Roman" panose="02020603050405020304" pitchFamily="18" charset="0"/>
                </a:rPr>
                <a:t>Tổng quan về wordpress</a:t>
              </a:r>
              <a:endParaRPr lang="zh-CN" altLang="en-US" sz="1600" b="1">
                <a:solidFill>
                  <a:schemeClr val="bg1"/>
                </a:solidFill>
                <a:latin typeface="Times New Roman" panose="02020603050405020304" pitchFamily="18" charset="0"/>
                <a:ea typeface="Yeseva One" panose="00000500000000000000" charset="0"/>
                <a:cs typeface="Times New Roman" panose="02020603050405020304" pitchFamily="18" charset="0"/>
              </a:endParaRPr>
            </a:p>
          </p:txBody>
        </p:sp>
        <p:sp>
          <p:nvSpPr>
            <p:cNvPr id="901" name="Google Shape;901;p26"/>
            <p:cNvSpPr/>
            <p:nvPr/>
          </p:nvSpPr>
          <p:spPr>
            <a:xfrm rot="-1789476">
              <a:off x="2296769" y="2746834"/>
              <a:ext cx="192413" cy="192413"/>
            </a:xfrm>
            <a:prstGeom prst="ellipse">
              <a:avLst/>
            </a:prstGeom>
            <a:solidFill>
              <a:srgbClr val="FFFFFF"/>
            </a:solidFill>
            <a:ln w="38100" cap="flat" cmpd="sng">
              <a:solidFill>
                <a:srgbClr val="6E86B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latin typeface="Times New Roman" panose="02020603050405020304" pitchFamily="18" charset="0"/>
                <a:ea typeface="Titillium Web"/>
                <a:cs typeface="Times New Roman" panose="02020603050405020304" pitchFamily="18" charset="0"/>
                <a:sym typeface="Titillium Web"/>
              </a:endParaRPr>
            </a:p>
          </p:txBody>
        </p:sp>
      </p:grpSp>
      <p:sp>
        <p:nvSpPr>
          <p:cNvPr id="2" name="TextBox 1">
            <a:extLst>
              <a:ext uri="{FF2B5EF4-FFF2-40B4-BE49-F238E27FC236}">
                <a16:creationId xmlns:a16="http://schemas.microsoft.com/office/drawing/2014/main" id="{26922D4E-4F95-C0A2-6B43-879B6B5C8FF3}"/>
              </a:ext>
            </a:extLst>
          </p:cNvPr>
          <p:cNvSpPr txBox="1"/>
          <p:nvPr/>
        </p:nvSpPr>
        <p:spPr>
          <a:xfrm>
            <a:off x="6039192" y="3836951"/>
            <a:ext cx="1941557" cy="738664"/>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altLang="zh-CN">
                <a:solidFill>
                  <a:schemeClr val="accent3">
                    <a:lumMod val="50000"/>
                  </a:schemeClr>
                </a:solidFill>
                <a:latin typeface="Times New Roman" panose="02020603050405020304" pitchFamily="18" charset="0"/>
                <a:ea typeface="Yeseva One" panose="00000500000000000000" charset="0"/>
                <a:cs typeface="Times New Roman" panose="02020603050405020304" pitchFamily="18" charset="0"/>
              </a:rPr>
              <a:t>Hướng dẫn cài đặt </a:t>
            </a:r>
          </a:p>
          <a:p>
            <a:r>
              <a:rPr lang="en-US" altLang="zh-CN">
                <a:solidFill>
                  <a:schemeClr val="accent3">
                    <a:lumMod val="50000"/>
                  </a:schemeClr>
                </a:solidFill>
                <a:latin typeface="Times New Roman" panose="02020603050405020304" pitchFamily="18" charset="0"/>
                <a:ea typeface="Yeseva One" panose="00000500000000000000" charset="0"/>
                <a:cs typeface="Times New Roman" panose="02020603050405020304" pitchFamily="18" charset="0"/>
              </a:rPr>
              <a:t>wordpress trên localhost</a:t>
            </a:r>
          </a:p>
          <a:p>
            <a:endParaRPr 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wipe(down)">
                                      <p:cBhvr>
                                        <p:cTn id="7" dur="580">
                                          <p:stCondLst>
                                            <p:cond delay="0"/>
                                          </p:stCondLst>
                                        </p:cTn>
                                        <p:tgtEl>
                                          <p:spTgt spid="896"/>
                                        </p:tgtEl>
                                      </p:cBhvr>
                                    </p:animEffect>
                                    <p:anim calcmode="lin" valueType="num">
                                      <p:cBhvr>
                                        <p:cTn id="8" dur="1822" tmFilter="0,0; 0.14,0.36; 0.43,0.73; 0.71,0.91; 1.0,1.0">
                                          <p:stCondLst>
                                            <p:cond delay="0"/>
                                          </p:stCondLst>
                                        </p:cTn>
                                        <p:tgtEl>
                                          <p:spTgt spid="89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9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9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9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96"/>
                                        </p:tgtEl>
                                        <p:attrNameLst>
                                          <p:attrName>ppt_y</p:attrName>
                                        </p:attrNameLst>
                                      </p:cBhvr>
                                      <p:tavLst>
                                        <p:tav tm="0" fmla="#ppt_y-sin(pi*$)/81">
                                          <p:val>
                                            <p:fltVal val="0"/>
                                          </p:val>
                                        </p:tav>
                                        <p:tav tm="100000">
                                          <p:val>
                                            <p:fltVal val="1"/>
                                          </p:val>
                                        </p:tav>
                                      </p:tavLst>
                                    </p:anim>
                                    <p:animScale>
                                      <p:cBhvr>
                                        <p:cTn id="13" dur="26">
                                          <p:stCondLst>
                                            <p:cond delay="650"/>
                                          </p:stCondLst>
                                        </p:cTn>
                                        <p:tgtEl>
                                          <p:spTgt spid="896"/>
                                        </p:tgtEl>
                                      </p:cBhvr>
                                      <p:to x="100000" y="60000"/>
                                    </p:animScale>
                                    <p:animScale>
                                      <p:cBhvr>
                                        <p:cTn id="14" dur="166" decel="50000">
                                          <p:stCondLst>
                                            <p:cond delay="676"/>
                                          </p:stCondLst>
                                        </p:cTn>
                                        <p:tgtEl>
                                          <p:spTgt spid="896"/>
                                        </p:tgtEl>
                                      </p:cBhvr>
                                      <p:to x="100000" y="100000"/>
                                    </p:animScale>
                                    <p:animScale>
                                      <p:cBhvr>
                                        <p:cTn id="15" dur="26">
                                          <p:stCondLst>
                                            <p:cond delay="1312"/>
                                          </p:stCondLst>
                                        </p:cTn>
                                        <p:tgtEl>
                                          <p:spTgt spid="896"/>
                                        </p:tgtEl>
                                      </p:cBhvr>
                                      <p:to x="100000" y="80000"/>
                                    </p:animScale>
                                    <p:animScale>
                                      <p:cBhvr>
                                        <p:cTn id="16" dur="166" decel="50000">
                                          <p:stCondLst>
                                            <p:cond delay="1338"/>
                                          </p:stCondLst>
                                        </p:cTn>
                                        <p:tgtEl>
                                          <p:spTgt spid="896"/>
                                        </p:tgtEl>
                                      </p:cBhvr>
                                      <p:to x="100000" y="100000"/>
                                    </p:animScale>
                                    <p:animScale>
                                      <p:cBhvr>
                                        <p:cTn id="17" dur="26">
                                          <p:stCondLst>
                                            <p:cond delay="1642"/>
                                          </p:stCondLst>
                                        </p:cTn>
                                        <p:tgtEl>
                                          <p:spTgt spid="896"/>
                                        </p:tgtEl>
                                      </p:cBhvr>
                                      <p:to x="100000" y="90000"/>
                                    </p:animScale>
                                    <p:animScale>
                                      <p:cBhvr>
                                        <p:cTn id="18" dur="166" decel="50000">
                                          <p:stCondLst>
                                            <p:cond delay="1668"/>
                                          </p:stCondLst>
                                        </p:cTn>
                                        <p:tgtEl>
                                          <p:spTgt spid="896"/>
                                        </p:tgtEl>
                                      </p:cBhvr>
                                      <p:to x="100000" y="100000"/>
                                    </p:animScale>
                                    <p:animScale>
                                      <p:cBhvr>
                                        <p:cTn id="19" dur="26">
                                          <p:stCondLst>
                                            <p:cond delay="1808"/>
                                          </p:stCondLst>
                                        </p:cTn>
                                        <p:tgtEl>
                                          <p:spTgt spid="896"/>
                                        </p:tgtEl>
                                      </p:cBhvr>
                                      <p:to x="100000" y="95000"/>
                                    </p:animScale>
                                    <p:animScale>
                                      <p:cBhvr>
                                        <p:cTn id="20" dur="166" decel="50000">
                                          <p:stCondLst>
                                            <p:cond delay="1834"/>
                                          </p:stCondLst>
                                        </p:cTn>
                                        <p:tgtEl>
                                          <p:spTgt spid="89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889"/>
                                        </p:tgtEl>
                                        <p:attrNameLst>
                                          <p:attrName>style.visibility</p:attrName>
                                        </p:attrNameLst>
                                      </p:cBhvr>
                                      <p:to>
                                        <p:strVal val="visible"/>
                                      </p:to>
                                    </p:set>
                                    <p:animEffect transition="in" filter="wipe(down)">
                                      <p:cBhvr>
                                        <p:cTn id="25" dur="580">
                                          <p:stCondLst>
                                            <p:cond delay="0"/>
                                          </p:stCondLst>
                                        </p:cTn>
                                        <p:tgtEl>
                                          <p:spTgt spid="889"/>
                                        </p:tgtEl>
                                      </p:cBhvr>
                                    </p:animEffect>
                                    <p:anim calcmode="lin" valueType="num">
                                      <p:cBhvr>
                                        <p:cTn id="26" dur="1822" tmFilter="0,0; 0.14,0.36; 0.43,0.73; 0.71,0.91; 1.0,1.0">
                                          <p:stCondLst>
                                            <p:cond delay="0"/>
                                          </p:stCondLst>
                                        </p:cTn>
                                        <p:tgtEl>
                                          <p:spTgt spid="88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88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88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88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889"/>
                                        </p:tgtEl>
                                        <p:attrNameLst>
                                          <p:attrName>ppt_y</p:attrName>
                                        </p:attrNameLst>
                                      </p:cBhvr>
                                      <p:tavLst>
                                        <p:tav tm="0" fmla="#ppt_y-sin(pi*$)/81">
                                          <p:val>
                                            <p:fltVal val="0"/>
                                          </p:val>
                                        </p:tav>
                                        <p:tav tm="100000">
                                          <p:val>
                                            <p:fltVal val="1"/>
                                          </p:val>
                                        </p:tav>
                                      </p:tavLst>
                                    </p:anim>
                                    <p:animScale>
                                      <p:cBhvr>
                                        <p:cTn id="31" dur="26">
                                          <p:stCondLst>
                                            <p:cond delay="650"/>
                                          </p:stCondLst>
                                        </p:cTn>
                                        <p:tgtEl>
                                          <p:spTgt spid="889"/>
                                        </p:tgtEl>
                                      </p:cBhvr>
                                      <p:to x="100000" y="60000"/>
                                    </p:animScale>
                                    <p:animScale>
                                      <p:cBhvr>
                                        <p:cTn id="32" dur="166" decel="50000">
                                          <p:stCondLst>
                                            <p:cond delay="676"/>
                                          </p:stCondLst>
                                        </p:cTn>
                                        <p:tgtEl>
                                          <p:spTgt spid="889"/>
                                        </p:tgtEl>
                                      </p:cBhvr>
                                      <p:to x="100000" y="100000"/>
                                    </p:animScale>
                                    <p:animScale>
                                      <p:cBhvr>
                                        <p:cTn id="33" dur="26">
                                          <p:stCondLst>
                                            <p:cond delay="1312"/>
                                          </p:stCondLst>
                                        </p:cTn>
                                        <p:tgtEl>
                                          <p:spTgt spid="889"/>
                                        </p:tgtEl>
                                      </p:cBhvr>
                                      <p:to x="100000" y="80000"/>
                                    </p:animScale>
                                    <p:animScale>
                                      <p:cBhvr>
                                        <p:cTn id="34" dur="166" decel="50000">
                                          <p:stCondLst>
                                            <p:cond delay="1338"/>
                                          </p:stCondLst>
                                        </p:cTn>
                                        <p:tgtEl>
                                          <p:spTgt spid="889"/>
                                        </p:tgtEl>
                                      </p:cBhvr>
                                      <p:to x="100000" y="100000"/>
                                    </p:animScale>
                                    <p:animScale>
                                      <p:cBhvr>
                                        <p:cTn id="35" dur="26">
                                          <p:stCondLst>
                                            <p:cond delay="1642"/>
                                          </p:stCondLst>
                                        </p:cTn>
                                        <p:tgtEl>
                                          <p:spTgt spid="889"/>
                                        </p:tgtEl>
                                      </p:cBhvr>
                                      <p:to x="100000" y="90000"/>
                                    </p:animScale>
                                    <p:animScale>
                                      <p:cBhvr>
                                        <p:cTn id="36" dur="166" decel="50000">
                                          <p:stCondLst>
                                            <p:cond delay="1668"/>
                                          </p:stCondLst>
                                        </p:cTn>
                                        <p:tgtEl>
                                          <p:spTgt spid="889"/>
                                        </p:tgtEl>
                                      </p:cBhvr>
                                      <p:to x="100000" y="100000"/>
                                    </p:animScale>
                                    <p:animScale>
                                      <p:cBhvr>
                                        <p:cTn id="37" dur="26">
                                          <p:stCondLst>
                                            <p:cond delay="1808"/>
                                          </p:stCondLst>
                                        </p:cTn>
                                        <p:tgtEl>
                                          <p:spTgt spid="889"/>
                                        </p:tgtEl>
                                      </p:cBhvr>
                                      <p:to x="100000" y="95000"/>
                                    </p:animScale>
                                    <p:animScale>
                                      <p:cBhvr>
                                        <p:cTn id="38" dur="166" decel="50000">
                                          <p:stCondLst>
                                            <p:cond delay="1834"/>
                                          </p:stCondLst>
                                        </p:cTn>
                                        <p:tgtEl>
                                          <p:spTgt spid="88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882"/>
                                        </p:tgtEl>
                                        <p:attrNameLst>
                                          <p:attrName>style.visibility</p:attrName>
                                        </p:attrNameLst>
                                      </p:cBhvr>
                                      <p:to>
                                        <p:strVal val="visible"/>
                                      </p:to>
                                    </p:set>
                                    <p:animEffect transition="in" filter="wipe(down)">
                                      <p:cBhvr>
                                        <p:cTn id="43" dur="580">
                                          <p:stCondLst>
                                            <p:cond delay="0"/>
                                          </p:stCondLst>
                                        </p:cTn>
                                        <p:tgtEl>
                                          <p:spTgt spid="882"/>
                                        </p:tgtEl>
                                      </p:cBhvr>
                                    </p:animEffect>
                                    <p:anim calcmode="lin" valueType="num">
                                      <p:cBhvr>
                                        <p:cTn id="44" dur="1822" tmFilter="0,0; 0.14,0.36; 0.43,0.73; 0.71,0.91; 1.0,1.0">
                                          <p:stCondLst>
                                            <p:cond delay="0"/>
                                          </p:stCondLst>
                                        </p:cTn>
                                        <p:tgtEl>
                                          <p:spTgt spid="88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8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8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8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82"/>
                                        </p:tgtEl>
                                        <p:attrNameLst>
                                          <p:attrName>ppt_y</p:attrName>
                                        </p:attrNameLst>
                                      </p:cBhvr>
                                      <p:tavLst>
                                        <p:tav tm="0" fmla="#ppt_y-sin(pi*$)/81">
                                          <p:val>
                                            <p:fltVal val="0"/>
                                          </p:val>
                                        </p:tav>
                                        <p:tav tm="100000">
                                          <p:val>
                                            <p:fltVal val="1"/>
                                          </p:val>
                                        </p:tav>
                                      </p:tavLst>
                                    </p:anim>
                                    <p:animScale>
                                      <p:cBhvr>
                                        <p:cTn id="49" dur="26">
                                          <p:stCondLst>
                                            <p:cond delay="650"/>
                                          </p:stCondLst>
                                        </p:cTn>
                                        <p:tgtEl>
                                          <p:spTgt spid="882"/>
                                        </p:tgtEl>
                                      </p:cBhvr>
                                      <p:to x="100000" y="60000"/>
                                    </p:animScale>
                                    <p:animScale>
                                      <p:cBhvr>
                                        <p:cTn id="50" dur="166" decel="50000">
                                          <p:stCondLst>
                                            <p:cond delay="676"/>
                                          </p:stCondLst>
                                        </p:cTn>
                                        <p:tgtEl>
                                          <p:spTgt spid="882"/>
                                        </p:tgtEl>
                                      </p:cBhvr>
                                      <p:to x="100000" y="100000"/>
                                    </p:animScale>
                                    <p:animScale>
                                      <p:cBhvr>
                                        <p:cTn id="51" dur="26">
                                          <p:stCondLst>
                                            <p:cond delay="1312"/>
                                          </p:stCondLst>
                                        </p:cTn>
                                        <p:tgtEl>
                                          <p:spTgt spid="882"/>
                                        </p:tgtEl>
                                      </p:cBhvr>
                                      <p:to x="100000" y="80000"/>
                                    </p:animScale>
                                    <p:animScale>
                                      <p:cBhvr>
                                        <p:cTn id="52" dur="166" decel="50000">
                                          <p:stCondLst>
                                            <p:cond delay="1338"/>
                                          </p:stCondLst>
                                        </p:cTn>
                                        <p:tgtEl>
                                          <p:spTgt spid="882"/>
                                        </p:tgtEl>
                                      </p:cBhvr>
                                      <p:to x="100000" y="100000"/>
                                    </p:animScale>
                                    <p:animScale>
                                      <p:cBhvr>
                                        <p:cTn id="53" dur="26">
                                          <p:stCondLst>
                                            <p:cond delay="1642"/>
                                          </p:stCondLst>
                                        </p:cTn>
                                        <p:tgtEl>
                                          <p:spTgt spid="882"/>
                                        </p:tgtEl>
                                      </p:cBhvr>
                                      <p:to x="100000" y="90000"/>
                                    </p:animScale>
                                    <p:animScale>
                                      <p:cBhvr>
                                        <p:cTn id="54" dur="166" decel="50000">
                                          <p:stCondLst>
                                            <p:cond delay="1668"/>
                                          </p:stCondLst>
                                        </p:cTn>
                                        <p:tgtEl>
                                          <p:spTgt spid="882"/>
                                        </p:tgtEl>
                                      </p:cBhvr>
                                      <p:to x="100000" y="100000"/>
                                    </p:animScale>
                                    <p:animScale>
                                      <p:cBhvr>
                                        <p:cTn id="55" dur="26">
                                          <p:stCondLst>
                                            <p:cond delay="1808"/>
                                          </p:stCondLst>
                                        </p:cTn>
                                        <p:tgtEl>
                                          <p:spTgt spid="882"/>
                                        </p:tgtEl>
                                      </p:cBhvr>
                                      <p:to x="100000" y="95000"/>
                                    </p:animScale>
                                    <p:animScale>
                                      <p:cBhvr>
                                        <p:cTn id="56" dur="166" decel="50000">
                                          <p:stCondLst>
                                            <p:cond delay="1834"/>
                                          </p:stCondLst>
                                        </p:cTn>
                                        <p:tgtEl>
                                          <p:spTgt spid="88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875"/>
                                        </p:tgtEl>
                                        <p:attrNameLst>
                                          <p:attrName>style.visibility</p:attrName>
                                        </p:attrNameLst>
                                      </p:cBhvr>
                                      <p:to>
                                        <p:strVal val="visible"/>
                                      </p:to>
                                    </p:set>
                                    <p:animEffect transition="in" filter="wipe(down)">
                                      <p:cBhvr>
                                        <p:cTn id="61" dur="580">
                                          <p:stCondLst>
                                            <p:cond delay="0"/>
                                          </p:stCondLst>
                                        </p:cTn>
                                        <p:tgtEl>
                                          <p:spTgt spid="875"/>
                                        </p:tgtEl>
                                      </p:cBhvr>
                                    </p:animEffect>
                                    <p:anim calcmode="lin" valueType="num">
                                      <p:cBhvr>
                                        <p:cTn id="62" dur="1822" tmFilter="0,0; 0.14,0.36; 0.43,0.73; 0.71,0.91; 1.0,1.0">
                                          <p:stCondLst>
                                            <p:cond delay="0"/>
                                          </p:stCondLst>
                                        </p:cTn>
                                        <p:tgtEl>
                                          <p:spTgt spid="875"/>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875"/>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875"/>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875"/>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875"/>
                                        </p:tgtEl>
                                        <p:attrNameLst>
                                          <p:attrName>ppt_y</p:attrName>
                                        </p:attrNameLst>
                                      </p:cBhvr>
                                      <p:tavLst>
                                        <p:tav tm="0" fmla="#ppt_y-sin(pi*$)/81">
                                          <p:val>
                                            <p:fltVal val="0"/>
                                          </p:val>
                                        </p:tav>
                                        <p:tav tm="100000">
                                          <p:val>
                                            <p:fltVal val="1"/>
                                          </p:val>
                                        </p:tav>
                                      </p:tavLst>
                                    </p:anim>
                                    <p:animScale>
                                      <p:cBhvr>
                                        <p:cTn id="67" dur="26">
                                          <p:stCondLst>
                                            <p:cond delay="650"/>
                                          </p:stCondLst>
                                        </p:cTn>
                                        <p:tgtEl>
                                          <p:spTgt spid="875"/>
                                        </p:tgtEl>
                                      </p:cBhvr>
                                      <p:to x="100000" y="60000"/>
                                    </p:animScale>
                                    <p:animScale>
                                      <p:cBhvr>
                                        <p:cTn id="68" dur="166" decel="50000">
                                          <p:stCondLst>
                                            <p:cond delay="676"/>
                                          </p:stCondLst>
                                        </p:cTn>
                                        <p:tgtEl>
                                          <p:spTgt spid="875"/>
                                        </p:tgtEl>
                                      </p:cBhvr>
                                      <p:to x="100000" y="100000"/>
                                    </p:animScale>
                                    <p:animScale>
                                      <p:cBhvr>
                                        <p:cTn id="69" dur="26">
                                          <p:stCondLst>
                                            <p:cond delay="1312"/>
                                          </p:stCondLst>
                                        </p:cTn>
                                        <p:tgtEl>
                                          <p:spTgt spid="875"/>
                                        </p:tgtEl>
                                      </p:cBhvr>
                                      <p:to x="100000" y="80000"/>
                                    </p:animScale>
                                    <p:animScale>
                                      <p:cBhvr>
                                        <p:cTn id="70" dur="166" decel="50000">
                                          <p:stCondLst>
                                            <p:cond delay="1338"/>
                                          </p:stCondLst>
                                        </p:cTn>
                                        <p:tgtEl>
                                          <p:spTgt spid="875"/>
                                        </p:tgtEl>
                                      </p:cBhvr>
                                      <p:to x="100000" y="100000"/>
                                    </p:animScale>
                                    <p:animScale>
                                      <p:cBhvr>
                                        <p:cTn id="71" dur="26">
                                          <p:stCondLst>
                                            <p:cond delay="1642"/>
                                          </p:stCondLst>
                                        </p:cTn>
                                        <p:tgtEl>
                                          <p:spTgt spid="875"/>
                                        </p:tgtEl>
                                      </p:cBhvr>
                                      <p:to x="100000" y="90000"/>
                                    </p:animScale>
                                    <p:animScale>
                                      <p:cBhvr>
                                        <p:cTn id="72" dur="166" decel="50000">
                                          <p:stCondLst>
                                            <p:cond delay="1668"/>
                                          </p:stCondLst>
                                        </p:cTn>
                                        <p:tgtEl>
                                          <p:spTgt spid="875"/>
                                        </p:tgtEl>
                                      </p:cBhvr>
                                      <p:to x="100000" y="100000"/>
                                    </p:animScale>
                                    <p:animScale>
                                      <p:cBhvr>
                                        <p:cTn id="73" dur="26">
                                          <p:stCondLst>
                                            <p:cond delay="1808"/>
                                          </p:stCondLst>
                                        </p:cTn>
                                        <p:tgtEl>
                                          <p:spTgt spid="875"/>
                                        </p:tgtEl>
                                      </p:cBhvr>
                                      <p:to x="100000" y="95000"/>
                                    </p:animScale>
                                    <p:animScale>
                                      <p:cBhvr>
                                        <p:cTn id="74" dur="166" decel="50000">
                                          <p:stCondLst>
                                            <p:cond delay="1834"/>
                                          </p:stCondLst>
                                        </p:cTn>
                                        <p:tgtEl>
                                          <p:spTgt spid="875"/>
                                        </p:tgtEl>
                                      </p:cBhvr>
                                      <p:to x="100000" y="100000"/>
                                    </p:animScale>
                                  </p:childTnLst>
                                </p:cTn>
                              </p:par>
                              <p:par>
                                <p:cTn id="75" presetID="26" presetClass="entr" presetSubtype="0" fill="hold" grpId="0" nodeType="with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down)">
                                      <p:cBhvr>
                                        <p:cTn id="77" dur="580">
                                          <p:stCondLst>
                                            <p:cond delay="0"/>
                                          </p:stCondLst>
                                        </p:cTn>
                                        <p:tgtEl>
                                          <p:spTgt spid="2"/>
                                        </p:tgtEl>
                                      </p:cBhvr>
                                    </p:animEffect>
                                    <p:anim calcmode="lin" valueType="num">
                                      <p:cBhvr>
                                        <p:cTn id="7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3" dur="26">
                                          <p:stCondLst>
                                            <p:cond delay="650"/>
                                          </p:stCondLst>
                                        </p:cTn>
                                        <p:tgtEl>
                                          <p:spTgt spid="2"/>
                                        </p:tgtEl>
                                      </p:cBhvr>
                                      <p:to x="100000" y="60000"/>
                                    </p:animScale>
                                    <p:animScale>
                                      <p:cBhvr>
                                        <p:cTn id="84" dur="166" decel="50000">
                                          <p:stCondLst>
                                            <p:cond delay="676"/>
                                          </p:stCondLst>
                                        </p:cTn>
                                        <p:tgtEl>
                                          <p:spTgt spid="2"/>
                                        </p:tgtEl>
                                      </p:cBhvr>
                                      <p:to x="100000" y="100000"/>
                                    </p:animScale>
                                    <p:animScale>
                                      <p:cBhvr>
                                        <p:cTn id="85" dur="26">
                                          <p:stCondLst>
                                            <p:cond delay="1312"/>
                                          </p:stCondLst>
                                        </p:cTn>
                                        <p:tgtEl>
                                          <p:spTgt spid="2"/>
                                        </p:tgtEl>
                                      </p:cBhvr>
                                      <p:to x="100000" y="80000"/>
                                    </p:animScale>
                                    <p:animScale>
                                      <p:cBhvr>
                                        <p:cTn id="86" dur="166" decel="50000">
                                          <p:stCondLst>
                                            <p:cond delay="1338"/>
                                          </p:stCondLst>
                                        </p:cTn>
                                        <p:tgtEl>
                                          <p:spTgt spid="2"/>
                                        </p:tgtEl>
                                      </p:cBhvr>
                                      <p:to x="100000" y="100000"/>
                                    </p:animScale>
                                    <p:animScale>
                                      <p:cBhvr>
                                        <p:cTn id="87" dur="26">
                                          <p:stCondLst>
                                            <p:cond delay="1642"/>
                                          </p:stCondLst>
                                        </p:cTn>
                                        <p:tgtEl>
                                          <p:spTgt spid="2"/>
                                        </p:tgtEl>
                                      </p:cBhvr>
                                      <p:to x="100000" y="90000"/>
                                    </p:animScale>
                                    <p:animScale>
                                      <p:cBhvr>
                                        <p:cTn id="88" dur="166" decel="50000">
                                          <p:stCondLst>
                                            <p:cond delay="1668"/>
                                          </p:stCondLst>
                                        </p:cTn>
                                        <p:tgtEl>
                                          <p:spTgt spid="2"/>
                                        </p:tgtEl>
                                      </p:cBhvr>
                                      <p:to x="100000" y="100000"/>
                                    </p:animScale>
                                    <p:animScale>
                                      <p:cBhvr>
                                        <p:cTn id="89" dur="26">
                                          <p:stCondLst>
                                            <p:cond delay="1808"/>
                                          </p:stCondLst>
                                        </p:cTn>
                                        <p:tgtEl>
                                          <p:spTgt spid="2"/>
                                        </p:tgtEl>
                                      </p:cBhvr>
                                      <p:to x="100000" y="95000"/>
                                    </p:animScale>
                                    <p:animScale>
                                      <p:cBhvr>
                                        <p:cTn id="9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366262-DE51-DE33-C5DA-DDC45CD2105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pic>
        <p:nvPicPr>
          <p:cNvPr id="3" name="Picture 2">
            <a:extLst>
              <a:ext uri="{FF2B5EF4-FFF2-40B4-BE49-F238E27FC236}">
                <a16:creationId xmlns:a16="http://schemas.microsoft.com/office/drawing/2014/main" id="{B1405C88-71DB-FC4D-8B30-9342306DFBF8}"/>
              </a:ext>
            </a:extLst>
          </p:cNvPr>
          <p:cNvPicPr>
            <a:picLocks noChangeAspect="1"/>
          </p:cNvPicPr>
          <p:nvPr/>
        </p:nvPicPr>
        <p:blipFill>
          <a:blip r:embed="rId2"/>
          <a:stretch>
            <a:fillRect/>
          </a:stretch>
        </p:blipFill>
        <p:spPr>
          <a:xfrm>
            <a:off x="0" y="719992"/>
            <a:ext cx="9143975" cy="4295140"/>
          </a:xfrm>
          <a:prstGeom prst="rect">
            <a:avLst/>
          </a:prstGeom>
        </p:spPr>
      </p:pic>
      <p:sp>
        <p:nvSpPr>
          <p:cNvPr id="4" name="TextBox 3">
            <a:extLst>
              <a:ext uri="{FF2B5EF4-FFF2-40B4-BE49-F238E27FC236}">
                <a16:creationId xmlns:a16="http://schemas.microsoft.com/office/drawing/2014/main" id="{30DE7218-246F-EE06-5017-851A224C3D93}"/>
              </a:ext>
            </a:extLst>
          </p:cNvPr>
          <p:cNvSpPr txBox="1"/>
          <p:nvPr/>
        </p:nvSpPr>
        <p:spPr>
          <a:xfrm>
            <a:off x="133643" y="246185"/>
            <a:ext cx="8848579" cy="373757"/>
          </a:xfrm>
          <a:prstGeom prst="rect">
            <a:avLst/>
          </a:prstGeom>
          <a:noFill/>
        </p:spPr>
        <p:txBody>
          <a:bodyPr wrap="square" rtlCol="0">
            <a:spAutoFit/>
          </a:bodyPr>
          <a:lstStyle/>
          <a:p>
            <a:pPr marL="0" marR="0">
              <a:lnSpc>
                <a:spcPct val="107000"/>
              </a:lnSpc>
              <a:spcBef>
                <a:spcPts val="0"/>
              </a:spcBef>
              <a:spcAft>
                <a:spcPts val="800"/>
              </a:spcAft>
            </a:pPr>
            <a:r>
              <a:rPr lang="en-US" sz="1800" b="1">
                <a:solidFill>
                  <a:schemeClr val="bg1"/>
                </a:solidFill>
                <a:effectLst/>
                <a:latin typeface="Arial" panose="020B0604020202020204" pitchFamily="34" charset="0"/>
                <a:ea typeface="Calibri" panose="020F0502020204030204" pitchFamily="34" charset="0"/>
                <a:cs typeface="Times New Roman" panose="02020603050405020304" pitchFamily="18" charset="0"/>
              </a:rPr>
              <a:t>B3 KHởi động apache và mysql trong XAMPP tạo CSDL</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33857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BB0492-EFED-22B0-0196-2C318702BC1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pic>
        <p:nvPicPr>
          <p:cNvPr id="3" name="Picture 2">
            <a:extLst>
              <a:ext uri="{FF2B5EF4-FFF2-40B4-BE49-F238E27FC236}">
                <a16:creationId xmlns:a16="http://schemas.microsoft.com/office/drawing/2014/main" id="{A629B52C-D957-2AAC-162B-5DEA6D7DA31C}"/>
              </a:ext>
            </a:extLst>
          </p:cNvPr>
          <p:cNvPicPr>
            <a:picLocks noChangeAspect="1"/>
          </p:cNvPicPr>
          <p:nvPr/>
        </p:nvPicPr>
        <p:blipFill>
          <a:blip r:embed="rId2"/>
          <a:stretch>
            <a:fillRect/>
          </a:stretch>
        </p:blipFill>
        <p:spPr>
          <a:xfrm>
            <a:off x="0" y="796177"/>
            <a:ext cx="9066628" cy="4259184"/>
          </a:xfrm>
          <a:prstGeom prst="rect">
            <a:avLst/>
          </a:prstGeom>
        </p:spPr>
      </p:pic>
      <p:sp>
        <p:nvSpPr>
          <p:cNvPr id="5" name="TextBox 4">
            <a:extLst>
              <a:ext uri="{FF2B5EF4-FFF2-40B4-BE49-F238E27FC236}">
                <a16:creationId xmlns:a16="http://schemas.microsoft.com/office/drawing/2014/main" id="{CA6A6A31-2572-CEB0-C1FB-9A0540BDD9DE}"/>
              </a:ext>
            </a:extLst>
          </p:cNvPr>
          <p:cNvSpPr txBox="1"/>
          <p:nvPr/>
        </p:nvSpPr>
        <p:spPr>
          <a:xfrm>
            <a:off x="267286" y="302455"/>
            <a:ext cx="8609428" cy="373757"/>
          </a:xfrm>
          <a:prstGeom prst="rect">
            <a:avLst/>
          </a:prstGeom>
          <a:noFill/>
        </p:spPr>
        <p:txBody>
          <a:bodyPr wrap="square" rtlCol="0">
            <a:spAutoFit/>
          </a:bodyPr>
          <a:lstStyle/>
          <a:p>
            <a:pPr marL="0" marR="0">
              <a:lnSpc>
                <a:spcPct val="107000"/>
              </a:lnSpc>
              <a:spcBef>
                <a:spcPts val="0"/>
              </a:spcBef>
              <a:spcAft>
                <a:spcPts val="800"/>
              </a:spcAft>
            </a:pPr>
            <a:r>
              <a:rPr lang="en-US" sz="1800" b="1">
                <a:solidFill>
                  <a:schemeClr val="bg1"/>
                </a:solidFill>
                <a:effectLst/>
                <a:latin typeface="Arial" panose="020B0604020202020204" pitchFamily="34" charset="0"/>
                <a:ea typeface="Calibri" panose="020F0502020204030204" pitchFamily="34" charset="0"/>
                <a:cs typeface="Times New Roman" panose="02020603050405020304" pitchFamily="18" charset="0"/>
              </a:rPr>
              <a:t> B4 Vào trình duyệt Truy cập localhost/phpMyAdmin</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2755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491C1-47D4-B635-9FBD-47125DD9E4B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pic>
        <p:nvPicPr>
          <p:cNvPr id="3" name="Picture 2">
            <a:extLst>
              <a:ext uri="{FF2B5EF4-FFF2-40B4-BE49-F238E27FC236}">
                <a16:creationId xmlns:a16="http://schemas.microsoft.com/office/drawing/2014/main" id="{32C25660-BD4D-78DA-A556-1844F1086EA5}"/>
              </a:ext>
            </a:extLst>
          </p:cNvPr>
          <p:cNvPicPr>
            <a:picLocks noChangeAspect="1"/>
          </p:cNvPicPr>
          <p:nvPr/>
        </p:nvPicPr>
        <p:blipFill>
          <a:blip r:embed="rId2"/>
          <a:stretch>
            <a:fillRect/>
          </a:stretch>
        </p:blipFill>
        <p:spPr>
          <a:xfrm>
            <a:off x="59788" y="535925"/>
            <a:ext cx="9010938" cy="4607575"/>
          </a:xfrm>
          <a:prstGeom prst="rect">
            <a:avLst/>
          </a:prstGeom>
        </p:spPr>
      </p:pic>
      <p:sp>
        <p:nvSpPr>
          <p:cNvPr id="4" name="TextBox 3">
            <a:extLst>
              <a:ext uri="{FF2B5EF4-FFF2-40B4-BE49-F238E27FC236}">
                <a16:creationId xmlns:a16="http://schemas.microsoft.com/office/drawing/2014/main" id="{5995E036-3CD3-1DDC-9347-7CBAE286C47D}"/>
              </a:ext>
            </a:extLst>
          </p:cNvPr>
          <p:cNvSpPr txBox="1"/>
          <p:nvPr/>
        </p:nvSpPr>
        <p:spPr>
          <a:xfrm>
            <a:off x="154744" y="108136"/>
            <a:ext cx="8651631" cy="373757"/>
          </a:xfrm>
          <a:prstGeom prst="rect">
            <a:avLst/>
          </a:prstGeom>
          <a:noFill/>
        </p:spPr>
        <p:txBody>
          <a:bodyPr wrap="square" rtlCol="0">
            <a:spAutoFit/>
          </a:bodyPr>
          <a:lstStyle/>
          <a:p>
            <a:pPr marL="0" marR="0">
              <a:lnSpc>
                <a:spcPct val="107000"/>
              </a:lnSpc>
              <a:spcBef>
                <a:spcPts val="0"/>
              </a:spcBef>
              <a:spcAft>
                <a:spcPts val="800"/>
              </a:spcAft>
            </a:pPr>
            <a:r>
              <a:rPr lang="en-US" sz="1800" b="1">
                <a:solidFill>
                  <a:schemeClr val="bg1"/>
                </a:solidFill>
                <a:effectLst/>
                <a:latin typeface="Arial" panose="020B0604020202020204" pitchFamily="34" charset="0"/>
                <a:ea typeface="Calibri" panose="020F0502020204030204" pitchFamily="34" charset="0"/>
                <a:cs typeface="Times New Roman" panose="02020603050405020304" pitchFamily="18" charset="0"/>
              </a:rPr>
              <a:t>B5 tạo CSDL cho website </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6359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6B93B-C0AE-4551-C99F-CF6AAC048BB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3" name="Picture 2">
            <a:extLst>
              <a:ext uri="{FF2B5EF4-FFF2-40B4-BE49-F238E27FC236}">
                <a16:creationId xmlns:a16="http://schemas.microsoft.com/office/drawing/2014/main" id="{634FF8BC-6ADE-9DE0-BB53-A53AA221356B}"/>
              </a:ext>
            </a:extLst>
          </p:cNvPr>
          <p:cNvPicPr>
            <a:picLocks noChangeAspect="1"/>
          </p:cNvPicPr>
          <p:nvPr/>
        </p:nvPicPr>
        <p:blipFill>
          <a:blip r:embed="rId2"/>
          <a:stretch>
            <a:fillRect/>
          </a:stretch>
        </p:blipFill>
        <p:spPr>
          <a:xfrm>
            <a:off x="135401" y="613717"/>
            <a:ext cx="8873197" cy="4464720"/>
          </a:xfrm>
          <a:prstGeom prst="rect">
            <a:avLst/>
          </a:prstGeom>
        </p:spPr>
      </p:pic>
    </p:spTree>
    <p:extLst>
      <p:ext uri="{BB962C8B-B14F-4D97-AF65-F5344CB8AC3E}">
        <p14:creationId xmlns:p14="http://schemas.microsoft.com/office/powerpoint/2010/main" val="1982384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93B40D-8CE2-B6EB-EC1B-5FEAB5D9CD2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3" name="Picture 2">
            <a:extLst>
              <a:ext uri="{FF2B5EF4-FFF2-40B4-BE49-F238E27FC236}">
                <a16:creationId xmlns:a16="http://schemas.microsoft.com/office/drawing/2014/main" id="{147676D3-4D0A-4FC5-26FC-2CA1BFF87348}"/>
              </a:ext>
            </a:extLst>
          </p:cNvPr>
          <p:cNvPicPr>
            <a:picLocks noChangeAspect="1"/>
          </p:cNvPicPr>
          <p:nvPr/>
        </p:nvPicPr>
        <p:blipFill>
          <a:blip r:embed="rId2"/>
          <a:stretch>
            <a:fillRect/>
          </a:stretch>
        </p:blipFill>
        <p:spPr>
          <a:xfrm>
            <a:off x="81504" y="464234"/>
            <a:ext cx="8980991" cy="4607169"/>
          </a:xfrm>
          <a:prstGeom prst="rect">
            <a:avLst/>
          </a:prstGeom>
        </p:spPr>
      </p:pic>
    </p:spTree>
    <p:extLst>
      <p:ext uri="{BB962C8B-B14F-4D97-AF65-F5344CB8AC3E}">
        <p14:creationId xmlns:p14="http://schemas.microsoft.com/office/powerpoint/2010/main" val="4231510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E916C-566B-4F72-9EA9-26CB97B6FE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3" name="Picture 2">
            <a:extLst>
              <a:ext uri="{FF2B5EF4-FFF2-40B4-BE49-F238E27FC236}">
                <a16:creationId xmlns:a16="http://schemas.microsoft.com/office/drawing/2014/main" id="{52F24026-690B-4E6B-EC31-63D6F57FC597}"/>
              </a:ext>
            </a:extLst>
          </p:cNvPr>
          <p:cNvPicPr>
            <a:picLocks noChangeAspect="1"/>
          </p:cNvPicPr>
          <p:nvPr/>
        </p:nvPicPr>
        <p:blipFill>
          <a:blip r:embed="rId2"/>
          <a:stretch>
            <a:fillRect/>
          </a:stretch>
        </p:blipFill>
        <p:spPr>
          <a:xfrm>
            <a:off x="65063" y="803211"/>
            <a:ext cx="9013873" cy="4234402"/>
          </a:xfrm>
          <a:prstGeom prst="rect">
            <a:avLst/>
          </a:prstGeom>
        </p:spPr>
      </p:pic>
      <p:sp>
        <p:nvSpPr>
          <p:cNvPr id="4" name="TextBox 3">
            <a:extLst>
              <a:ext uri="{FF2B5EF4-FFF2-40B4-BE49-F238E27FC236}">
                <a16:creationId xmlns:a16="http://schemas.microsoft.com/office/drawing/2014/main" id="{C87FD8A9-B987-816E-9C54-C3D6D9DE3D95}"/>
              </a:ext>
            </a:extLst>
          </p:cNvPr>
          <p:cNvSpPr txBox="1"/>
          <p:nvPr/>
        </p:nvSpPr>
        <p:spPr>
          <a:xfrm>
            <a:off x="220678" y="105887"/>
            <a:ext cx="8644597" cy="670120"/>
          </a:xfrm>
          <a:prstGeom prst="rect">
            <a:avLst/>
          </a:prstGeom>
          <a:noFill/>
        </p:spPr>
        <p:txBody>
          <a:bodyPr wrap="square" rtlCol="0">
            <a:spAutoFit/>
          </a:bodyPr>
          <a:lstStyle/>
          <a:p>
            <a:pPr marL="0" marR="0">
              <a:lnSpc>
                <a:spcPct val="107000"/>
              </a:lnSpc>
              <a:spcBef>
                <a:spcPts val="0"/>
              </a:spcBef>
              <a:spcAft>
                <a:spcPts val="800"/>
              </a:spcAft>
            </a:pP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B6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TRuy</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cập</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localhost/</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tên</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file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đã</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luu</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vd</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localhost/demo)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để</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tiến</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hành</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đăng</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ký</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và</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đăng</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b="1"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nhập</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0349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99F7A6-9846-61C0-1ECE-0EAEAF55F4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3" name="Picture 2">
            <a:extLst>
              <a:ext uri="{FF2B5EF4-FFF2-40B4-BE49-F238E27FC236}">
                <a16:creationId xmlns:a16="http://schemas.microsoft.com/office/drawing/2014/main" id="{CA28C085-6FF2-C97D-4838-395F306119AD}"/>
              </a:ext>
            </a:extLst>
          </p:cNvPr>
          <p:cNvPicPr>
            <a:picLocks noChangeAspect="1"/>
          </p:cNvPicPr>
          <p:nvPr/>
        </p:nvPicPr>
        <p:blipFill>
          <a:blip r:embed="rId2"/>
          <a:stretch>
            <a:fillRect/>
          </a:stretch>
        </p:blipFill>
        <p:spPr>
          <a:xfrm>
            <a:off x="0" y="480074"/>
            <a:ext cx="9143975" cy="4513957"/>
          </a:xfrm>
          <a:prstGeom prst="rect">
            <a:avLst/>
          </a:prstGeom>
        </p:spPr>
      </p:pic>
    </p:spTree>
    <p:extLst>
      <p:ext uri="{BB962C8B-B14F-4D97-AF65-F5344CB8AC3E}">
        <p14:creationId xmlns:p14="http://schemas.microsoft.com/office/powerpoint/2010/main" val="1375364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98A88E-1481-B546-0684-13FEC8158ED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3" name="Picture 2">
            <a:extLst>
              <a:ext uri="{FF2B5EF4-FFF2-40B4-BE49-F238E27FC236}">
                <a16:creationId xmlns:a16="http://schemas.microsoft.com/office/drawing/2014/main" id="{576D39ED-BCFC-FF71-D6CD-433FA0CE63D5}"/>
              </a:ext>
            </a:extLst>
          </p:cNvPr>
          <p:cNvPicPr>
            <a:picLocks noChangeAspect="1"/>
          </p:cNvPicPr>
          <p:nvPr/>
        </p:nvPicPr>
        <p:blipFill>
          <a:blip r:embed="rId2"/>
          <a:stretch>
            <a:fillRect/>
          </a:stretch>
        </p:blipFill>
        <p:spPr>
          <a:xfrm>
            <a:off x="66822" y="416046"/>
            <a:ext cx="8992772" cy="4570951"/>
          </a:xfrm>
          <a:prstGeom prst="rect">
            <a:avLst/>
          </a:prstGeom>
        </p:spPr>
      </p:pic>
    </p:spTree>
    <p:extLst>
      <p:ext uri="{BB962C8B-B14F-4D97-AF65-F5344CB8AC3E}">
        <p14:creationId xmlns:p14="http://schemas.microsoft.com/office/powerpoint/2010/main" val="480677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6CA3A0-54E4-B135-9A47-D80208DE1A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3" name="Picture 2">
            <a:extLst>
              <a:ext uri="{FF2B5EF4-FFF2-40B4-BE49-F238E27FC236}">
                <a16:creationId xmlns:a16="http://schemas.microsoft.com/office/drawing/2014/main" id="{832F6097-D9BC-7385-5F42-BC7795E1D31B}"/>
              </a:ext>
            </a:extLst>
          </p:cNvPr>
          <p:cNvPicPr>
            <a:picLocks noChangeAspect="1"/>
          </p:cNvPicPr>
          <p:nvPr/>
        </p:nvPicPr>
        <p:blipFill>
          <a:blip r:embed="rId2"/>
          <a:stretch>
            <a:fillRect/>
          </a:stretch>
        </p:blipFill>
        <p:spPr>
          <a:xfrm>
            <a:off x="0" y="365760"/>
            <a:ext cx="9073662" cy="4607169"/>
          </a:xfrm>
          <a:prstGeom prst="rect">
            <a:avLst/>
          </a:prstGeom>
        </p:spPr>
      </p:pic>
    </p:spTree>
    <p:extLst>
      <p:ext uri="{BB962C8B-B14F-4D97-AF65-F5344CB8AC3E}">
        <p14:creationId xmlns:p14="http://schemas.microsoft.com/office/powerpoint/2010/main" val="4211437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233C4F-3E2C-ECA8-2B19-5BF7187464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3" name="Picture 2">
            <a:extLst>
              <a:ext uri="{FF2B5EF4-FFF2-40B4-BE49-F238E27FC236}">
                <a16:creationId xmlns:a16="http://schemas.microsoft.com/office/drawing/2014/main" id="{4FA29BA2-D68C-90AC-0A04-571EA4B75689}"/>
              </a:ext>
            </a:extLst>
          </p:cNvPr>
          <p:cNvPicPr>
            <a:picLocks noChangeAspect="1"/>
          </p:cNvPicPr>
          <p:nvPr/>
        </p:nvPicPr>
        <p:blipFill>
          <a:blip r:embed="rId2"/>
          <a:stretch>
            <a:fillRect/>
          </a:stretch>
        </p:blipFill>
        <p:spPr>
          <a:xfrm>
            <a:off x="0" y="345708"/>
            <a:ext cx="9052560" cy="4627221"/>
          </a:xfrm>
          <a:prstGeom prst="rect">
            <a:avLst/>
          </a:prstGeom>
        </p:spPr>
      </p:pic>
    </p:spTree>
    <p:extLst>
      <p:ext uri="{BB962C8B-B14F-4D97-AF65-F5344CB8AC3E}">
        <p14:creationId xmlns:p14="http://schemas.microsoft.com/office/powerpoint/2010/main" val="2837488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xfrm>
            <a:off x="274099" y="582170"/>
            <a:ext cx="7772400" cy="11598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Tổng quan về wordpress</a:t>
            </a:r>
            <a:endParaRPr dirty="0">
              <a:latin typeface="Times New Roman" panose="02020603050405020304" pitchFamily="18" charset="0"/>
              <a:cs typeface="Times New Roman" panose="02020603050405020304" pitchFamily="18" charset="0"/>
            </a:endParaRPr>
          </a:p>
        </p:txBody>
      </p:sp>
      <p:sp>
        <p:nvSpPr>
          <p:cNvPr id="808" name="Google Shape;808;p19"/>
          <p:cNvSpPr txBox="1">
            <a:spLocks noGrp="1"/>
          </p:cNvSpPr>
          <p:nvPr>
            <p:ph type="subTitle" idx="1"/>
          </p:nvPr>
        </p:nvSpPr>
        <p:spPr>
          <a:xfrm>
            <a:off x="448270" y="2194735"/>
            <a:ext cx="7772400" cy="784800"/>
          </a:xfrm>
          <a:prstGeom prst="rect">
            <a:avLst/>
          </a:prstGeom>
          <a:effectLst>
            <a:outerShdw blurRad="50800" dist="38100" dir="13500000" algn="br" rotWithShape="0">
              <a:prstClr val="black">
                <a:alpha val="40000"/>
              </a:prst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Tổng quan về website</a:t>
            </a:r>
            <a:endParaRPr sz="2400" dirty="0">
              <a:latin typeface="Times New Roman" panose="02020603050405020304" pitchFamily="18" charset="0"/>
              <a:cs typeface="Times New Roman" panose="02020603050405020304" pitchFamily="18" charset="0"/>
            </a:endParaRPr>
          </a:p>
        </p:txBody>
      </p:sp>
      <p:sp>
        <p:nvSpPr>
          <p:cNvPr id="809" name="Google Shape;809;p19"/>
          <p:cNvSpPr/>
          <p:nvPr/>
        </p:nvSpPr>
        <p:spPr>
          <a:xfrm>
            <a:off x="6898679" y="1890725"/>
            <a:ext cx="1408000" cy="2701375"/>
          </a:xfrm>
          <a:prstGeom prst="rect">
            <a:avLst/>
          </a:prstGeom>
          <a:effectLst>
            <a:outerShdw blurRad="76200" dist="12700" dir="8100000" sy="-23000" kx="800400" algn="br" rotWithShape="0">
              <a:prstClr val="black">
                <a:alpha val="20000"/>
              </a:prstClr>
            </a:outerShdw>
          </a:effectLst>
        </p:spPr>
        <p:txBody>
          <a:bodyPr>
            <a:prstTxWarp prst="textPlain">
              <a:avLst/>
            </a:prstTxWarp>
          </a:bodyPr>
          <a:lstStyle/>
          <a:p>
            <a:pPr lvl="0" algn="ctr"/>
            <a:r>
              <a:rPr b="1" i="0">
                <a:ln>
                  <a:noFill/>
                </a:ln>
                <a:solidFill>
                  <a:srgbClr val="6E86B6"/>
                </a:solidFill>
                <a:latin typeface="Times New Roman" panose="02020603050405020304" pitchFamily="18" charset="0"/>
                <a:cs typeface="Times New Roman" panose="02020603050405020304" pitchFamily="18"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09">
                                            <p:txEl>
                                              <p:pRg st="0" end="0"/>
                                            </p:txEl>
                                          </p:spTgt>
                                        </p:tgtEl>
                                        <p:attrNameLst>
                                          <p:attrName>style.visibility</p:attrName>
                                        </p:attrNameLst>
                                      </p:cBhvr>
                                      <p:to>
                                        <p:strVal val="visible"/>
                                      </p:to>
                                    </p:set>
                                    <p:anim calcmode="lin" valueType="num">
                                      <p:cBhvr>
                                        <p:cTn id="7" dur="1000" fill="hold"/>
                                        <p:tgtEl>
                                          <p:spTgt spid="80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0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0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0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07"/>
                                        </p:tgtEl>
                                        <p:attrNameLst>
                                          <p:attrName>style.visibility</p:attrName>
                                        </p:attrNameLst>
                                      </p:cBhvr>
                                      <p:to>
                                        <p:strVal val="visible"/>
                                      </p:to>
                                    </p:set>
                                    <p:anim calcmode="lin" valueType="num">
                                      <p:cBhvr additive="base">
                                        <p:cTn id="15" dur="500" fill="hold"/>
                                        <p:tgtEl>
                                          <p:spTgt spid="807"/>
                                        </p:tgtEl>
                                        <p:attrNameLst>
                                          <p:attrName>ppt_x</p:attrName>
                                        </p:attrNameLst>
                                      </p:cBhvr>
                                      <p:tavLst>
                                        <p:tav tm="0">
                                          <p:val>
                                            <p:strVal val="#ppt_x"/>
                                          </p:val>
                                        </p:tav>
                                        <p:tav tm="100000">
                                          <p:val>
                                            <p:strVal val="#ppt_x"/>
                                          </p:val>
                                        </p:tav>
                                      </p:tavLst>
                                    </p:anim>
                                    <p:anim calcmode="lin" valueType="num">
                                      <p:cBhvr additive="base">
                                        <p:cTn id="16" dur="500" fill="hold"/>
                                        <p:tgtEl>
                                          <p:spTgt spid="80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808">
                                            <p:txEl>
                                              <p:pRg st="0" end="0"/>
                                            </p:txEl>
                                          </p:spTgt>
                                        </p:tgtEl>
                                        <p:attrNameLst>
                                          <p:attrName>style.visibility</p:attrName>
                                        </p:attrNameLst>
                                      </p:cBhvr>
                                      <p:to>
                                        <p:strVal val="visible"/>
                                      </p:to>
                                    </p:set>
                                    <p:animEffect transition="in" filter="barn(inVertical)">
                                      <p:cBhvr>
                                        <p:cTn id="21" dur="500"/>
                                        <p:tgtEl>
                                          <p:spTgt spid="8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4B5B5-6BC9-C069-74AB-66C2AF2BBF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3" name="Picture 2">
            <a:extLst>
              <a:ext uri="{FF2B5EF4-FFF2-40B4-BE49-F238E27FC236}">
                <a16:creationId xmlns:a16="http://schemas.microsoft.com/office/drawing/2014/main" id="{2C61A0CD-954A-41D7-7C77-AD44E7BE1F46}"/>
              </a:ext>
            </a:extLst>
          </p:cNvPr>
          <p:cNvPicPr>
            <a:picLocks noChangeAspect="1"/>
          </p:cNvPicPr>
          <p:nvPr/>
        </p:nvPicPr>
        <p:blipFill>
          <a:blip r:embed="rId2"/>
          <a:stretch>
            <a:fillRect/>
          </a:stretch>
        </p:blipFill>
        <p:spPr>
          <a:xfrm>
            <a:off x="0" y="535925"/>
            <a:ext cx="9038492" cy="4607575"/>
          </a:xfrm>
          <a:prstGeom prst="rect">
            <a:avLst/>
          </a:prstGeom>
        </p:spPr>
      </p:pic>
    </p:spTree>
    <p:extLst>
      <p:ext uri="{BB962C8B-B14F-4D97-AF65-F5344CB8AC3E}">
        <p14:creationId xmlns:p14="http://schemas.microsoft.com/office/powerpoint/2010/main" val="2371306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A746E4-D224-6F5F-1B3D-B991C08A8F5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pic>
        <p:nvPicPr>
          <p:cNvPr id="3" name="Picture 2">
            <a:extLst>
              <a:ext uri="{FF2B5EF4-FFF2-40B4-BE49-F238E27FC236}">
                <a16:creationId xmlns:a16="http://schemas.microsoft.com/office/drawing/2014/main" id="{43276729-8F56-50AF-7DF0-13C28E912045}"/>
              </a:ext>
            </a:extLst>
          </p:cNvPr>
          <p:cNvPicPr>
            <a:picLocks noChangeAspect="1"/>
          </p:cNvPicPr>
          <p:nvPr/>
        </p:nvPicPr>
        <p:blipFill>
          <a:blip r:embed="rId2"/>
          <a:stretch>
            <a:fillRect/>
          </a:stretch>
        </p:blipFill>
        <p:spPr>
          <a:xfrm>
            <a:off x="-1" y="472620"/>
            <a:ext cx="9143975" cy="4577682"/>
          </a:xfrm>
          <a:prstGeom prst="rect">
            <a:avLst/>
          </a:prstGeom>
        </p:spPr>
      </p:pic>
    </p:spTree>
    <p:extLst>
      <p:ext uri="{BB962C8B-B14F-4D97-AF65-F5344CB8AC3E}">
        <p14:creationId xmlns:p14="http://schemas.microsoft.com/office/powerpoint/2010/main" val="1855253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E131-9174-C560-C215-8E5F8278849D}"/>
              </a:ext>
            </a:extLst>
          </p:cNvPr>
          <p:cNvSpPr>
            <a:spLocks noGrp="1"/>
          </p:cNvSpPr>
          <p:nvPr>
            <p:ph type="ctrTitle"/>
          </p:nvPr>
        </p:nvSpPr>
        <p:spPr>
          <a:xfrm>
            <a:off x="0" y="668942"/>
            <a:ext cx="9143999" cy="1159800"/>
          </a:xfrm>
        </p:spPr>
        <p:txBody>
          <a:bodyPr/>
          <a:lstStyle/>
          <a:p>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nghe</a:t>
            </a:r>
            <a:r>
              <a:rPr lang="en-US" dirty="0">
                <a:latin typeface="Times New Roman" panose="02020603050405020304" pitchFamily="18" charset="0"/>
                <a:cs typeface="Times New Roman" panose="02020603050405020304" pitchFamily="18" charset="0"/>
              </a:rPr>
              <a:t>!</a:t>
            </a:r>
          </a:p>
        </p:txBody>
      </p:sp>
      <p:pic>
        <p:nvPicPr>
          <p:cNvPr id="4" name="Google Shape;1235;p47">
            <a:extLst>
              <a:ext uri="{FF2B5EF4-FFF2-40B4-BE49-F238E27FC236}">
                <a16:creationId xmlns:a16="http://schemas.microsoft.com/office/drawing/2014/main" id="{0C13BD27-4099-D4B1-6E00-B2DFA7583621}"/>
              </a:ext>
            </a:extLst>
          </p:cNvPr>
          <p:cNvPicPr preferRelativeResize="0"/>
          <p:nvPr/>
        </p:nvPicPr>
        <p:blipFill>
          <a:blip r:embed="rId2"/>
          <a:srcRect/>
          <a:stretch/>
        </p:blipFill>
        <p:spPr>
          <a:xfrm>
            <a:off x="3066757" y="1828742"/>
            <a:ext cx="3526186" cy="2645816"/>
          </a:xfrm>
          <a:prstGeom prst="ellipse">
            <a:avLst/>
          </a:prstGeom>
          <a:noFill/>
          <a:ln>
            <a:no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375005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729000" y="-166675"/>
            <a:ext cx="7686000" cy="857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Tổng quan về website</a:t>
            </a:r>
            <a:endParaRPr dirty="0">
              <a:latin typeface="Times New Roman" panose="02020603050405020304" pitchFamily="18" charset="0"/>
              <a:cs typeface="Times New Roman" panose="02020603050405020304" pitchFamily="18" charset="0"/>
            </a:endParaRPr>
          </a:p>
        </p:txBody>
      </p:sp>
      <p:sp>
        <p:nvSpPr>
          <p:cNvPr id="815" name="Google Shape;815;p20"/>
          <p:cNvSpPr txBox="1">
            <a:spLocks noGrp="1"/>
          </p:cNvSpPr>
          <p:nvPr>
            <p:ph type="body" idx="1"/>
          </p:nvPr>
        </p:nvSpPr>
        <p:spPr>
          <a:xfrm>
            <a:off x="390275" y="1505769"/>
            <a:ext cx="7686000" cy="3098400"/>
          </a:xfrm>
          <a:prstGeom prst="rect">
            <a:avLst/>
          </a:prstGeom>
          <a:effectLst>
            <a:outerShdw blurRad="50800" dist="38100" algn="l" rotWithShape="0">
              <a:prstClr val="black">
                <a:alpha val="40000"/>
              </a:prstClr>
            </a:outerShdw>
          </a:effectLst>
        </p:spPr>
        <p:txBody>
          <a:bodyPr spcFirstLastPara="1" wrap="square" lIns="91425" tIns="91425" rIns="91425" bIns="91425" anchor="t" anchorCtr="0">
            <a:noAutofit/>
          </a:bodyPr>
          <a:lstStyle/>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(Front-end)</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cục</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màu</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sắc</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xếp</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Front-end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website.</a:t>
            </a:r>
            <a:endParaRPr lang="en-US" sz="1600" dirty="0">
              <a:solidFill>
                <a:schemeClr val="accent3">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(Backend):</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Giống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cỗ</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solidFill>
                <a:schemeClr val="accent3">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b="1"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b="1"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(Database)</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nay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thiếu</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nội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dung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website, hay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solidFill>
                <a:schemeClr val="accent3">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600"/>
              </a:spcBef>
              <a:spcAft>
                <a:spcPts val="0"/>
              </a:spcAft>
              <a:buNone/>
            </a:pPr>
            <a:endParaRPr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2" name="TextBox 1">
            <a:extLst>
              <a:ext uri="{FF2B5EF4-FFF2-40B4-BE49-F238E27FC236}">
                <a16:creationId xmlns:a16="http://schemas.microsoft.com/office/drawing/2014/main" id="{83886087-02D0-564D-17C2-951CD7E60B9C}"/>
              </a:ext>
            </a:extLst>
          </p:cNvPr>
          <p:cNvSpPr txBox="1"/>
          <p:nvPr/>
        </p:nvSpPr>
        <p:spPr>
          <a:xfrm>
            <a:off x="729000" y="914601"/>
            <a:ext cx="5668539" cy="553998"/>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bao</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600" dirty="0">
                <a:solidFill>
                  <a:schemeClr val="accent3">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solidFill>
                <a:schemeClr val="accent3">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4"/>
                                        </p:tgtEl>
                                        <p:attrNameLst>
                                          <p:attrName>style.visibility</p:attrName>
                                        </p:attrNameLst>
                                      </p:cBhvr>
                                      <p:to>
                                        <p:strVal val="visible"/>
                                      </p:to>
                                    </p:set>
                                    <p:animEffect transition="in" filter="wipe(down)">
                                      <p:cBhvr>
                                        <p:cTn id="7" dur="1000"/>
                                        <p:tgtEl>
                                          <p:spTgt spid="8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999"/>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15">
                                            <p:txEl>
                                              <p:pRg st="0" end="0"/>
                                            </p:txEl>
                                          </p:spTgt>
                                        </p:tgtEl>
                                        <p:attrNameLst>
                                          <p:attrName>style.visibility</p:attrName>
                                        </p:attrNameLst>
                                      </p:cBhvr>
                                      <p:to>
                                        <p:strVal val="visible"/>
                                      </p:to>
                                    </p:set>
                                    <p:animEffect transition="in" filter="fade">
                                      <p:cBhvr>
                                        <p:cTn id="16" dur="1000"/>
                                        <p:tgtEl>
                                          <p:spTgt spid="81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15">
                                            <p:txEl>
                                              <p:pRg st="2" end="2"/>
                                            </p:txEl>
                                          </p:spTgt>
                                        </p:tgtEl>
                                        <p:attrNameLst>
                                          <p:attrName>style.visibility</p:attrName>
                                        </p:attrNameLst>
                                      </p:cBhvr>
                                      <p:to>
                                        <p:strVal val="visible"/>
                                      </p:to>
                                    </p:set>
                                    <p:animEffect transition="in" filter="fade">
                                      <p:cBhvr>
                                        <p:cTn id="21" dur="1000"/>
                                        <p:tgtEl>
                                          <p:spTgt spid="81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15">
                                            <p:txEl>
                                              <p:pRg st="4" end="4"/>
                                            </p:txEl>
                                          </p:spTgt>
                                        </p:tgtEl>
                                        <p:attrNameLst>
                                          <p:attrName>style.visibility</p:attrName>
                                        </p:attrNameLst>
                                      </p:cBhvr>
                                      <p:to>
                                        <p:strVal val="visible"/>
                                      </p:to>
                                    </p:set>
                                    <p:animEffect transition="in" filter="fade">
                                      <p:cBhvr>
                                        <p:cTn id="26" dur="1000"/>
                                        <p:tgtEl>
                                          <p:spTgt spid="8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22"/>
          <p:cNvSpPr txBox="1">
            <a:spLocks noGrp="1"/>
          </p:cNvSpPr>
          <p:nvPr>
            <p:ph type="body" idx="1"/>
          </p:nvPr>
        </p:nvSpPr>
        <p:spPr>
          <a:xfrm>
            <a:off x="387263" y="895596"/>
            <a:ext cx="8129262" cy="1773263"/>
          </a:xfrm>
          <a:prstGeom prst="rect">
            <a:avLst/>
          </a:prstGeom>
          <a:effectLst>
            <a:outerShdw blurRad="50800" dist="38100" dir="16200000" rotWithShape="0">
              <a:prstClr val="black">
                <a:alpha val="40000"/>
              </a:prstClr>
            </a:outerShdw>
          </a:effectLst>
        </p:spPr>
        <p:txBody>
          <a:bodyPr spcFirstLastPara="1" wrap="square" lIns="91425" tIns="91425" rIns="91425" bIns="91425" anchor="t" anchorCtr="0">
            <a:noAutofit/>
          </a:bodyPr>
          <a:lstStyle/>
          <a:p>
            <a:pPr marL="285750" indent="-285750">
              <a:buFontTx/>
              <a:buChar char="-"/>
            </a:pPr>
            <a:r>
              <a:rPr lang="en-US" sz="1800" b="1">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WordPress</a:t>
            </a:r>
            <a:r>
              <a:rPr lang="en-US"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 là một phần mềm quản trị nội dung (CMS) nguồn mở và miễn phí, nó được xây dựng dựa trên ngôn ngữ lập trình PHP và hệ quản trị cơ sở dữ liệu MySQL. </a:t>
            </a:r>
          </a:p>
          <a:p>
            <a:pPr marL="285750" indent="-285750">
              <a:buFontTx/>
              <a:buChar char="-"/>
            </a:pPr>
            <a:r>
              <a:rPr lang="en-US"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Nhờ có CMS này mà việc tạo lập một website / blog trở đên dễ dàng mà không cần phải có kiến thức về lập trình web.</a:t>
            </a:r>
          </a:p>
          <a:p>
            <a:pPr marL="0" lvl="0" indent="0" algn="l" rtl="0">
              <a:spcBef>
                <a:spcPts val="600"/>
              </a:spcBef>
              <a:spcAft>
                <a:spcPts val="0"/>
              </a:spcAft>
              <a:buNone/>
            </a:pPr>
            <a:endParaRPr>
              <a:latin typeface="Times New Roman" panose="02020603050405020304" pitchFamily="18" charset="0"/>
              <a:cs typeface="Times New Roman" panose="02020603050405020304" pitchFamily="18" charset="0"/>
            </a:endParaRPr>
          </a:p>
        </p:txBody>
      </p:sp>
      <p:sp>
        <p:nvSpPr>
          <p:cNvPr id="841" name="Google Shape;841;p22"/>
          <p:cNvSpPr txBox="1">
            <a:spLocks noGrp="1"/>
          </p:cNvSpPr>
          <p:nvPr>
            <p:ph type="title"/>
          </p:nvPr>
        </p:nvSpPr>
        <p:spPr>
          <a:xfrm>
            <a:off x="627475" y="-11875"/>
            <a:ext cx="7686000" cy="857400"/>
          </a:xfrm>
          <a:prstGeom prst="rect">
            <a:avLst/>
          </a:prstGeom>
          <a:effectLst>
            <a:outerShdw blurRad="50800" dist="38100" algn="l" rotWithShape="0">
              <a:prstClr val="black">
                <a:alpha val="40000"/>
              </a:prstClr>
            </a:outerShdw>
          </a:effectLst>
        </p:spPr>
        <p:txBody>
          <a:bodyPr spcFirstLastPara="1" wrap="square" lIns="91425" tIns="91425" rIns="91425" bIns="91425" anchor="b" anchorCtr="0">
            <a:noAutofit/>
          </a:bodyPr>
          <a:lstStyle/>
          <a:p>
            <a:pPr marL="0" marR="0" fontAlgn="base">
              <a:lnSpc>
                <a:spcPct val="107000"/>
              </a:lnSpc>
              <a:spcBef>
                <a:spcPts val="0"/>
              </a:spcBef>
              <a:spcAft>
                <a:spcPts val="0"/>
              </a:spcAft>
            </a:pPr>
            <a:r>
              <a:rPr lang="en-US" sz="3200" b="1" kern="1800">
                <a:solidFill>
                  <a:schemeClr val="accent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WordPress là gì?</a:t>
            </a:r>
            <a:endParaRPr lang="en-US" sz="320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5DCC6628-AC30-4586-0FF2-D78ADA058F8E}"/>
              </a:ext>
            </a:extLst>
          </p:cNvPr>
          <p:cNvGraphicFramePr/>
          <p:nvPr>
            <p:extLst>
              <p:ext uri="{D42A27DB-BD31-4B8C-83A1-F6EECF244321}">
                <p14:modId xmlns:p14="http://schemas.microsoft.com/office/powerpoint/2010/main" val="1035397944"/>
              </p:ext>
            </p:extLst>
          </p:nvPr>
        </p:nvGraphicFramePr>
        <p:xfrm>
          <a:off x="3401099" y="3367668"/>
          <a:ext cx="3730800" cy="741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43" name="Google Shape;843;p2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6</a:t>
            </a:fld>
            <a:endParaRPr>
              <a:latin typeface="Times New Roman" panose="02020603050405020304" pitchFamily="18" charset="0"/>
              <a:cs typeface="Times New Roman" panose="02020603050405020304" pitchFamily="18" charset="0"/>
            </a:endParaRPr>
          </a:p>
        </p:txBody>
      </p:sp>
      <p:pic>
        <p:nvPicPr>
          <p:cNvPr id="4" name="Picture 3" descr="Graphical user interface, website&#10;&#10;Description automatically generated">
            <a:extLst>
              <a:ext uri="{FF2B5EF4-FFF2-40B4-BE49-F238E27FC236}">
                <a16:creationId xmlns:a16="http://schemas.microsoft.com/office/drawing/2014/main" id="{E06254E6-0F0A-0EC6-5F4F-80F1A3A44AD2}"/>
              </a:ext>
            </a:extLst>
          </p:cNvPr>
          <p:cNvPicPr>
            <a:picLocks noChangeAspect="1"/>
          </p:cNvPicPr>
          <p:nvPr/>
        </p:nvPicPr>
        <p:blipFill>
          <a:blip r:embed="rId8"/>
          <a:stretch>
            <a:fillRect/>
          </a:stretch>
        </p:blipFill>
        <p:spPr>
          <a:xfrm>
            <a:off x="373224" y="2832410"/>
            <a:ext cx="8458542" cy="219761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41"/>
                                        </p:tgtEl>
                                        <p:attrNameLst>
                                          <p:attrName>style.visibility</p:attrName>
                                        </p:attrNameLst>
                                      </p:cBhvr>
                                      <p:to>
                                        <p:strVal val="visible"/>
                                      </p:to>
                                    </p:set>
                                    <p:anim calcmode="lin" valueType="num">
                                      <p:cBhvr>
                                        <p:cTn id="7" dur="1000" fill="hold"/>
                                        <p:tgtEl>
                                          <p:spTgt spid="841"/>
                                        </p:tgtEl>
                                        <p:attrNameLst>
                                          <p:attrName>ppt_w</p:attrName>
                                        </p:attrNameLst>
                                      </p:cBhvr>
                                      <p:tavLst>
                                        <p:tav tm="0">
                                          <p:val>
                                            <p:fltVal val="0"/>
                                          </p:val>
                                        </p:tav>
                                        <p:tav tm="100000">
                                          <p:val>
                                            <p:strVal val="#ppt_w"/>
                                          </p:val>
                                        </p:tav>
                                      </p:tavLst>
                                    </p:anim>
                                    <p:anim calcmode="lin" valueType="num">
                                      <p:cBhvr>
                                        <p:cTn id="8" dur="1000" fill="hold"/>
                                        <p:tgtEl>
                                          <p:spTgt spid="841"/>
                                        </p:tgtEl>
                                        <p:attrNameLst>
                                          <p:attrName>ppt_h</p:attrName>
                                        </p:attrNameLst>
                                      </p:cBhvr>
                                      <p:tavLst>
                                        <p:tav tm="0">
                                          <p:val>
                                            <p:fltVal val="0"/>
                                          </p:val>
                                        </p:tav>
                                        <p:tav tm="100000">
                                          <p:val>
                                            <p:strVal val="#ppt_h"/>
                                          </p:val>
                                        </p:tav>
                                      </p:tavLst>
                                    </p:anim>
                                    <p:anim calcmode="lin" valueType="num">
                                      <p:cBhvr>
                                        <p:cTn id="9" dur="1000" fill="hold"/>
                                        <p:tgtEl>
                                          <p:spTgt spid="841"/>
                                        </p:tgtEl>
                                        <p:attrNameLst>
                                          <p:attrName>style.rotation</p:attrName>
                                        </p:attrNameLst>
                                      </p:cBhvr>
                                      <p:tavLst>
                                        <p:tav tm="0">
                                          <p:val>
                                            <p:fltVal val="90"/>
                                          </p:val>
                                        </p:tav>
                                        <p:tav tm="100000">
                                          <p:val>
                                            <p:fltVal val="0"/>
                                          </p:val>
                                        </p:tav>
                                      </p:tavLst>
                                    </p:anim>
                                    <p:animEffect transition="in" filter="fade">
                                      <p:cBhvr>
                                        <p:cTn id="10" dur="1000"/>
                                        <p:tgtEl>
                                          <p:spTgt spid="84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40">
                                            <p:txEl>
                                              <p:pRg st="0" end="0"/>
                                            </p:txEl>
                                          </p:spTgt>
                                        </p:tgtEl>
                                        <p:attrNameLst>
                                          <p:attrName>style.visibility</p:attrName>
                                        </p:attrNameLst>
                                      </p:cBhvr>
                                      <p:to>
                                        <p:strVal val="visible"/>
                                      </p:to>
                                    </p:set>
                                    <p:animEffect transition="in" filter="barn(inVertical)">
                                      <p:cBhvr>
                                        <p:cTn id="15" dur="500"/>
                                        <p:tgtEl>
                                          <p:spTgt spid="840">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840">
                                            <p:txEl>
                                              <p:pRg st="1" end="1"/>
                                            </p:txEl>
                                          </p:spTgt>
                                        </p:tgtEl>
                                        <p:attrNameLst>
                                          <p:attrName>style.visibility</p:attrName>
                                        </p:attrNameLst>
                                      </p:cBhvr>
                                      <p:to>
                                        <p:strVal val="visible"/>
                                      </p:to>
                                    </p:set>
                                    <p:animEffect transition="in" filter="barn(inVertical)">
                                      <p:cBhvr>
                                        <p:cTn id="18" dur="500"/>
                                        <p:tgtEl>
                                          <p:spTgt spid="84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3"/>
          <p:cNvSpPr txBox="1">
            <a:spLocks noGrp="1"/>
          </p:cNvSpPr>
          <p:nvPr>
            <p:ph type="title"/>
          </p:nvPr>
        </p:nvSpPr>
        <p:spPr>
          <a:xfrm>
            <a:off x="524083" y="338847"/>
            <a:ext cx="7686000" cy="857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WordPress.org là gì ?</a:t>
            </a:r>
            <a:endParaRPr>
              <a:latin typeface="Times New Roman" panose="02020603050405020304" pitchFamily="18" charset="0"/>
              <a:cs typeface="Times New Roman" panose="02020603050405020304" pitchFamily="18" charset="0"/>
            </a:endParaRPr>
          </a:p>
        </p:txBody>
      </p:sp>
      <p:sp>
        <p:nvSpPr>
          <p:cNvPr id="849" name="Google Shape;849;p23"/>
          <p:cNvSpPr txBox="1">
            <a:spLocks noGrp="1"/>
          </p:cNvSpPr>
          <p:nvPr>
            <p:ph type="body" idx="1"/>
          </p:nvPr>
        </p:nvSpPr>
        <p:spPr>
          <a:xfrm>
            <a:off x="457176" y="1498109"/>
            <a:ext cx="8545574" cy="857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marR="0" indent="0" fontAlgn="base">
              <a:spcBef>
                <a:spcPts val="0"/>
              </a:spcBef>
              <a:spcAft>
                <a:spcPts val="0"/>
              </a:spcAft>
              <a:buNone/>
            </a:pPr>
            <a:r>
              <a:rPr lang="en-US" sz="1800" b="1">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WordPress.org</a:t>
            </a:r>
            <a:r>
              <a:rPr lang="en-US" sz="1800">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là website chính thức của nhà phát hành bộ mã nguồn WordPress. </a:t>
            </a:r>
          </a:p>
        </p:txBody>
      </p:sp>
      <p:sp>
        <p:nvSpPr>
          <p:cNvPr id="850" name="Google Shape;850;p23"/>
          <p:cNvSpPr txBox="1">
            <a:spLocks noGrp="1"/>
          </p:cNvSpPr>
          <p:nvPr>
            <p:ph type="body" idx="2"/>
          </p:nvPr>
        </p:nvSpPr>
        <p:spPr>
          <a:xfrm>
            <a:off x="457176" y="2326423"/>
            <a:ext cx="7819815" cy="857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lvl="0" indent="0" algn="l" rtl="0">
              <a:spcBef>
                <a:spcPts val="600"/>
              </a:spcBef>
              <a:spcAft>
                <a:spcPts val="0"/>
              </a:spcAft>
              <a:buNone/>
            </a:pPr>
            <a:r>
              <a:rPr lang="en-US" sz="1800" b="1">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Tại đây chúng ta có thể </a:t>
            </a:r>
            <a:r>
              <a:rPr lang="en-US" sz="1800" b="1">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tải về file mã nguồn WordPress</a:t>
            </a:r>
            <a:r>
              <a:rPr lang="en-US" sz="1800">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và tự cài lên host của mình để tạo website/ blog.</a:t>
            </a:r>
            <a:endParaRPr>
              <a:latin typeface="Times New Roman" panose="02020603050405020304" pitchFamily="18" charset="0"/>
              <a:cs typeface="Times New Roman" panose="02020603050405020304" pitchFamily="18" charset="0"/>
            </a:endParaRPr>
          </a:p>
        </p:txBody>
      </p:sp>
      <p:sp>
        <p:nvSpPr>
          <p:cNvPr id="851" name="Google Shape;851;p23"/>
          <p:cNvSpPr txBox="1">
            <a:spLocks noGrp="1"/>
          </p:cNvSpPr>
          <p:nvPr>
            <p:ph type="body" idx="3"/>
          </p:nvPr>
        </p:nvSpPr>
        <p:spPr>
          <a:xfrm>
            <a:off x="457176" y="3183823"/>
            <a:ext cx="8686825" cy="1003928"/>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p>
            <a:pPr marL="0" indent="0">
              <a:buNone/>
            </a:pPr>
            <a:r>
              <a:rPr lang="en-US" sz="1800" b="1">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Và chính vì thế người ta còn gọi dạng này là </a:t>
            </a:r>
            <a:r>
              <a:rPr lang="en-US" sz="1800" i="1">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WordPress Tự Host (WordPress Self-Hosted)</a:t>
            </a:r>
            <a:endParaRPr lang="en-US" sz="1800">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l" rtl="0">
              <a:spcBef>
                <a:spcPts val="600"/>
              </a:spcBef>
              <a:spcAft>
                <a:spcPts val="0"/>
              </a:spcAft>
              <a:buNone/>
            </a:pPr>
            <a:endParaRPr>
              <a:latin typeface="Times New Roman" panose="02020603050405020304" pitchFamily="18" charset="0"/>
              <a:cs typeface="Times New Roman" panose="02020603050405020304" pitchFamily="18" charset="0"/>
            </a:endParaRPr>
          </a:p>
        </p:txBody>
      </p:sp>
      <p:sp>
        <p:nvSpPr>
          <p:cNvPr id="852" name="Google Shape;852;p2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7</a:t>
            </a:fld>
            <a:endParaRPr>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48"/>
                                        </p:tgtEl>
                                        <p:attrNameLst>
                                          <p:attrName>style.visibility</p:attrName>
                                        </p:attrNameLst>
                                      </p:cBhvr>
                                      <p:to>
                                        <p:strVal val="visible"/>
                                      </p:to>
                                    </p:set>
                                    <p:animEffect transition="in" filter="randombar(horizontal)">
                                      <p:cBhvr>
                                        <p:cTn id="7" dur="500"/>
                                        <p:tgtEl>
                                          <p:spTgt spid="84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49">
                                            <p:txEl>
                                              <p:pRg st="0" end="0"/>
                                            </p:txEl>
                                          </p:spTgt>
                                        </p:tgtEl>
                                        <p:attrNameLst>
                                          <p:attrName>style.visibility</p:attrName>
                                        </p:attrNameLst>
                                      </p:cBhvr>
                                      <p:to>
                                        <p:strVal val="visible"/>
                                      </p:to>
                                    </p:set>
                                    <p:animEffect transition="in" filter="randombar(horizontal)">
                                      <p:cBhvr>
                                        <p:cTn id="12" dur="500"/>
                                        <p:tgtEl>
                                          <p:spTgt spid="84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50">
                                            <p:txEl>
                                              <p:pRg st="0" end="0"/>
                                            </p:txEl>
                                          </p:spTgt>
                                        </p:tgtEl>
                                        <p:attrNameLst>
                                          <p:attrName>style.visibility</p:attrName>
                                        </p:attrNameLst>
                                      </p:cBhvr>
                                      <p:to>
                                        <p:strVal val="visible"/>
                                      </p:to>
                                    </p:set>
                                    <p:animEffect transition="in" filter="randombar(horizontal)">
                                      <p:cBhvr>
                                        <p:cTn id="17" dur="500"/>
                                        <p:tgtEl>
                                          <p:spTgt spid="85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51">
                                            <p:txEl>
                                              <p:pRg st="0" end="0"/>
                                            </p:txEl>
                                          </p:spTgt>
                                        </p:tgtEl>
                                        <p:attrNameLst>
                                          <p:attrName>style.visibility</p:attrName>
                                        </p:attrNameLst>
                                      </p:cBhvr>
                                      <p:to>
                                        <p:strVal val="visible"/>
                                      </p:to>
                                    </p:set>
                                    <p:animEffect transition="in" filter="randombar(horizontal)">
                                      <p:cBhvr>
                                        <p:cTn id="22" dur="500"/>
                                        <p:tgtEl>
                                          <p:spTgt spid="8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6" name="Google Shape;866;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8" name="Picture 7" descr="Graphical user interface, text, application&#10;&#10;Description automatically generated">
            <a:extLst>
              <a:ext uri="{FF2B5EF4-FFF2-40B4-BE49-F238E27FC236}">
                <a16:creationId xmlns:a16="http://schemas.microsoft.com/office/drawing/2014/main" id="{43FF89F5-29D6-703E-6450-3001037DD6D9}"/>
              </a:ext>
            </a:extLst>
          </p:cNvPr>
          <p:cNvPicPr>
            <a:picLocks noChangeAspect="1"/>
          </p:cNvPicPr>
          <p:nvPr/>
        </p:nvPicPr>
        <p:blipFill>
          <a:blip r:embed="rId4"/>
          <a:stretch>
            <a:fillRect/>
          </a:stretch>
        </p:blipFill>
        <p:spPr>
          <a:xfrm>
            <a:off x="0" y="0"/>
            <a:ext cx="9144000" cy="51435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3"/>
          <p:cNvSpPr txBox="1">
            <a:spLocks noGrp="1"/>
          </p:cNvSpPr>
          <p:nvPr>
            <p:ph type="title"/>
          </p:nvPr>
        </p:nvSpPr>
        <p:spPr>
          <a:xfrm>
            <a:off x="524083" y="338847"/>
            <a:ext cx="7686000" cy="8574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US" sz="320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WordPress.com là gì ?</a:t>
            </a:r>
            <a:endParaRPr>
              <a:latin typeface="Times New Roman" panose="02020603050405020304" pitchFamily="18" charset="0"/>
              <a:cs typeface="Times New Roman" panose="02020603050405020304" pitchFamily="18" charset="0"/>
            </a:endParaRPr>
          </a:p>
        </p:txBody>
      </p:sp>
      <p:sp>
        <p:nvSpPr>
          <p:cNvPr id="849" name="Google Shape;849;p23"/>
          <p:cNvSpPr txBox="1">
            <a:spLocks noGrp="1"/>
          </p:cNvSpPr>
          <p:nvPr>
            <p:ph type="body" idx="1"/>
          </p:nvPr>
        </p:nvSpPr>
        <p:spPr>
          <a:xfrm>
            <a:off x="464796" y="1240444"/>
            <a:ext cx="8545574" cy="857400"/>
          </a:xfrm>
          <a:prstGeom prst="rect">
            <a:avLst/>
          </a:prstGeom>
          <a:effectLst>
            <a:outerShdw blurRad="50800" dist="38100" dir="8100000" algn="tr" rotWithShape="0">
              <a:prstClr val="black">
                <a:alpha val="40000"/>
              </a:prstClr>
            </a:outerShdw>
          </a:effectLst>
        </p:spPr>
        <p:txBody>
          <a:bodyPr spcFirstLastPara="1" wrap="square" lIns="91425" tIns="91425" rIns="91425" bIns="91425" anchor="t" anchorCtr="0">
            <a:noAutofit/>
          </a:bodyPr>
          <a:lstStyle/>
          <a:p>
            <a:pPr marL="0" indent="0" fontAlgn="base">
              <a:spcBef>
                <a:spcPts val="0"/>
              </a:spcBef>
              <a:buNone/>
            </a:pPr>
            <a:r>
              <a:rPr lang="en-US" sz="1800" b="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WordPress.com</a:t>
            </a:r>
            <a:r>
              <a:rPr lang="en-US" sz="180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(platform) là nhà cung cấp dịch vụ tạo lập và quản lý website với nhiều mục đích khác nhau như: </a:t>
            </a:r>
            <a:r>
              <a:rPr lang="en-US" sz="1800" i="1">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viết blog, làm website tin tức, web bán hàng,.v.v…</a:t>
            </a:r>
            <a:endParaRPr lang="en-US" sz="1800">
              <a:solidFill>
                <a:schemeClr val="accent3">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fontAlgn="base">
              <a:spcBef>
                <a:spcPts val="0"/>
              </a:spcBef>
              <a:spcAft>
                <a:spcPts val="0"/>
              </a:spcAft>
              <a:buNone/>
            </a:pPr>
            <a:endParaRPr lang="en-US" sz="1800">
              <a:solidFill>
                <a:schemeClr val="accent2">
                  <a:lumMod val="40000"/>
                  <a:lumOff val="6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52" name="Google Shape;852;p2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Times New Roman" panose="02020603050405020304" pitchFamily="18" charset="0"/>
                <a:cs typeface="Times New Roman" panose="02020603050405020304" pitchFamily="18" charset="0"/>
              </a:rPr>
              <a:t>9</a:t>
            </a:fld>
            <a:endParaRPr>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4D728BE-F483-062D-2512-642B4F50D646}"/>
              </a:ext>
            </a:extLst>
          </p:cNvPr>
          <p:cNvSpPr txBox="1"/>
          <p:nvPr/>
        </p:nvSpPr>
        <p:spPr>
          <a:xfrm>
            <a:off x="464796" y="1970012"/>
            <a:ext cx="8333677" cy="2453172"/>
          </a:xfrm>
          <a:prstGeom prst="rect">
            <a:avLst/>
          </a:prstGeom>
          <a:noFill/>
          <a:effectLst>
            <a:outerShdw blurRad="50800" dist="38100" dir="16200000" rotWithShape="0">
              <a:prstClr val="black">
                <a:alpha val="40000"/>
              </a:prstClr>
            </a:outerShdw>
          </a:effectLst>
        </p:spPr>
        <p:txBody>
          <a:bodyPr wrap="square" rtlCol="0">
            <a:spAutoFit/>
          </a:bodyPr>
          <a:lstStyle/>
          <a:p>
            <a:pPr marL="0" marR="0">
              <a:lnSpc>
                <a:spcPct val="107000"/>
              </a:lnSpc>
              <a:spcBef>
                <a:spcPts val="0"/>
              </a:spcBef>
              <a:spcAft>
                <a:spcPts val="800"/>
              </a:spcAft>
            </a:pPr>
            <a:r>
              <a:rPr lang="en-US" sz="1800" b="1">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WordPress.com là nơi cho bạn tạo luôn một web/ Blog, tức là bạn khỏi phải cài đặt luôn, chỉ cần đăng ký tài khoản là có luôn một cái web. </a:t>
            </a:r>
            <a:endParaRPr lang="en-US"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Hạn chế của công cụ này là bạn không thể thay cài Theme và Plugins tùy chọn bên ngoài mà phải phụ thuộc vào kho miễn phí trên WordPress. </a:t>
            </a:r>
            <a:endParaRPr lang="en-US"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 W</a:t>
            </a:r>
            <a:r>
              <a:rPr lang="vi-VN"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ebsite sẽ không thể tích hợp các tính năng độc đáo và bạn cũng không thể sở hữu bộ Theme của riêng mình nếu thích.</a:t>
            </a:r>
            <a:endParaRPr lang="en-US"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solidFill>
                <a:schemeClr val="accent3">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163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48"/>
                                        </p:tgtEl>
                                        <p:attrNameLst>
                                          <p:attrName>style.visibility</p:attrName>
                                        </p:attrNameLst>
                                      </p:cBhvr>
                                      <p:to>
                                        <p:strVal val="visible"/>
                                      </p:to>
                                    </p:set>
                                    <p:animEffect transition="in" filter="barn(inVertical)">
                                      <p:cBhvr>
                                        <p:cTn id="7" dur="500"/>
                                        <p:tgtEl>
                                          <p:spTgt spid="8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9">
                                            <p:txEl>
                                              <p:pRg st="0" end="0"/>
                                            </p:txEl>
                                          </p:spTgt>
                                        </p:tgtEl>
                                        <p:attrNameLst>
                                          <p:attrName>style.visibility</p:attrName>
                                        </p:attrNameLst>
                                      </p:cBhvr>
                                      <p:to>
                                        <p:strVal val="visible"/>
                                      </p:to>
                                    </p:set>
                                    <p:animEffect transition="in" filter="fade">
                                      <p:cBhvr>
                                        <p:cTn id="12" dur="1000"/>
                                        <p:tgtEl>
                                          <p:spTgt spid="84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10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 grpId="0"/>
    </p:bldLst>
  </p:timing>
</p:sld>
</file>

<file path=ppt/theme/theme1.xml><?xml version="1.0" encoding="utf-8"?>
<a:theme xmlns:a="http://schemas.openxmlformats.org/drawingml/2006/main" name="Thaliard template">
  <a:themeElements>
    <a:clrScheme name="Custom 347">
      <a:dk1>
        <a:srgbClr val="34373D"/>
      </a:dk1>
      <a:lt1>
        <a:srgbClr val="FFFFFF"/>
      </a:lt1>
      <a:dk2>
        <a:srgbClr val="CDD2DB"/>
      </a:dk2>
      <a:lt2>
        <a:srgbClr val="6A7486"/>
      </a:lt2>
      <a:accent1>
        <a:srgbClr val="465573"/>
      </a:accent1>
      <a:accent2>
        <a:srgbClr val="6E86B6"/>
      </a:accent2>
      <a:accent3>
        <a:srgbClr val="ACBFE6"/>
      </a:accent3>
      <a:accent4>
        <a:srgbClr val="91C05E"/>
      </a:accent4>
      <a:accent5>
        <a:srgbClr val="ACCC88"/>
      </a:accent5>
      <a:accent6>
        <a:srgbClr val="E2F8C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333</TotalTime>
  <Words>1496</Words>
  <Application>Microsoft Office PowerPoint</Application>
  <PresentationFormat>On-screen Show (16:9)</PresentationFormat>
  <Paragraphs>187</Paragraphs>
  <Slides>42</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Times New Roman</vt:lpstr>
      <vt:lpstr>Calibri</vt:lpstr>
      <vt:lpstr>Titillium Web</vt:lpstr>
      <vt:lpstr>Arial</vt:lpstr>
      <vt:lpstr>Yeseva One</vt:lpstr>
      <vt:lpstr>Titillium Web ExtraLight</vt:lpstr>
      <vt:lpstr>Symbol</vt:lpstr>
      <vt:lpstr>Thaliard template</vt:lpstr>
      <vt:lpstr>Nhóm thuyết trình</vt:lpstr>
      <vt:lpstr>Tìm hiểu về Workpress </vt:lpstr>
      <vt:lpstr>NỘI DUNG THUYẾT TRÌNH</vt:lpstr>
      <vt:lpstr>Tổng quan về wordpress</vt:lpstr>
      <vt:lpstr>Tổng quan về website</vt:lpstr>
      <vt:lpstr>WordPress là gì?</vt:lpstr>
      <vt:lpstr>WordPress.org là gì ?</vt:lpstr>
      <vt:lpstr>PowerPoint Presentation</vt:lpstr>
      <vt:lpstr>WordPress.com là gì ?</vt:lpstr>
      <vt:lpstr>PowerPoint Presentation</vt:lpstr>
      <vt:lpstr>Những lý do chọn wordpress</vt:lpstr>
      <vt:lpstr>Vì sao nên sử dụng wordpress</vt:lpstr>
      <vt:lpstr>33%</vt:lpstr>
      <vt:lpstr>Vì sao không nên sử dụng wordpress</vt:lpstr>
      <vt:lpstr>Những ưu điểm và nhược điểm  của wordpress </vt:lpstr>
      <vt:lpstr>Ưu điểm</vt:lpstr>
      <vt:lpstr>Nhược điểm</vt:lpstr>
      <vt:lpstr>Những thành tựu của wordpress </vt:lpstr>
      <vt:lpstr>PowerPoint Presentation</vt:lpstr>
      <vt:lpstr>PowerPoint Presentation</vt:lpstr>
      <vt:lpstr>PowerPoint Presentation</vt:lpstr>
      <vt:lpstr>PowerPoint Presentation</vt:lpstr>
      <vt:lpstr>Hướng dẫn cài đặt Wordpress trên localhost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Nhóm thuyết trình</dc:title>
  <dc:creator>VIẾT QUÂN</dc:creator>
  <cp:lastModifiedBy>Hoàng</cp:lastModifiedBy>
  <cp:revision>23</cp:revision>
  <dcterms:modified xsi:type="dcterms:W3CDTF">2022-09-14T12:39:45Z</dcterms:modified>
</cp:coreProperties>
</file>